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officedocument.core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</p:sldIdLst>
  <p:sldSz cx="12192000" cy="6858000"/>
  <p:notesSz cx="12192000" cy="6858000"/>
  <p:defaultTextStyle>
    <a:defPPr>
      <a:defRPr lang="en-US"/>
    </a:defPPr>
  </p:defaultTextStyle>
</p:presentation>
</file>

<file path=ppt/presProps.xml><?xml version="1.0" encoding="utf-8"?>
<p:presentationPr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a="http://schemas.openxmlformats.org/drawingml/2006/main">
  <p:normalViewPr>
    <p:restoredLeft sz="0"/>
    <p:restoredTop sz="0"/>
  </p:normalViewPr>
  <p:slideViewPr>
    <p:cSldViewPr>
      <p:cViewPr varScale="1">
        <a:scale>
          <a:sx n="69" d="39"/>
          <a:sy n="69" d="39"/>
        </a:scale>
      </p:cViewPr>
    </p:cSldViewPr>
  </p:slideViewPr>
  <p:notesTextViewPr>
    <p:cNvViewPr>
      <p:cViewPr>
        <a:scale>
          <a:sx n="1" d="1"/>
          <a:sy n="1" d="1"/>
        </a:scale>
      </p:cViewPr>
    </p:cNvViewPr>
  </p:notesTextViewPr>
  <p:gridSpacing cx="73152" cy="73152"/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presProps" Target="presProps.xml"/>
  <Relationship Id="rId3" Type="http://schemas.openxmlformats.org/officeDocument/2006/relationships/viewProps" Target="viewProps.xml"/>
  <Relationship Id="rId4" Type="http://schemas.openxmlformats.org/officeDocument/2006/relationships/theme" Target="theme/theme1.xml"/>
  <Relationship Id="rId5" Type="http://schemas.openxmlformats.org/officeDocument/2006/relationships/tableStyles" Target="tableStyles.xml"/>
  <Relationship Id="rId6" Type="http://schemas.openxmlformats.org/officeDocument/2006/relationships/slide" Target="slides/slide1.xml"/>
  <Relationship Id="rId7" Type="http://schemas.openxmlformats.org/officeDocument/2006/relationships/slide" Target="slides/slide2.xml"/>
  <Relationship Id="rId8" Type="http://schemas.openxmlformats.org/officeDocument/2006/relationships/slide" Target="slides/slide3.xml"/>
  <Relationship Id="rId9" Type="http://schemas.openxmlformats.org/officeDocument/2006/relationships/slide" Target="slides/slide4.xml"/>
  <Relationship Id="rId10" Type="http://schemas.openxmlformats.org/officeDocument/2006/relationships/slide" Target="slides/slide5.xml"/>
  <Relationship Id="rId11" Type="http://schemas.openxmlformats.org/officeDocument/2006/relationships/slide" Target="slides/slide6.xml"/>
  <Relationship Id="rId12" Type="http://schemas.openxmlformats.org/officeDocument/2006/relationships/slide" Target="slides/slide7.xml"/>
  <Relationship Id="rId13" Type="http://schemas.openxmlformats.org/officeDocument/2006/relationships/slide" Target="slides/slide8.xml"/>
  <Relationship Id="rId14" Type="http://schemas.openxmlformats.org/officeDocument/2006/relationships/slide" Target="slides/slide9.xml"/>
  <Relationship Id="rId15" Type="http://schemas.openxmlformats.org/officeDocument/2006/relationships/slide" Target="slides/slide10.xml"/>
  <Relationship Id="rId16" Type="http://schemas.openxmlformats.org/officeDocument/2006/relationships/slide" Target="slides/slide11.xml"/>
  <Relationship Id="rId17" Type="http://schemas.openxmlformats.org/officeDocument/2006/relationships/slide" Target="slides/slide12.xml"/>
  <Relationship Id="rId18" Type="http://schemas.openxmlformats.org/officeDocument/2006/relationships/slide" Target="slides/slide13.xml"/>
  <Relationship Id="rId19" Type="http://schemas.openxmlformats.org/officeDocument/2006/relationships/slide" Target="slides/slide14.xml"/>
  <Relationship Id="rId20" Type="http://schemas.openxmlformats.org/officeDocument/2006/relationships/slide" Target="slides/slide15.xml"/>
  <Relationship Id="rId21" Type="http://schemas.openxmlformats.org/officeDocument/2006/relationships/slide" Target="slides/slide16.xml"/>
  <Relationship Id="rId22" Type="http://schemas.openxmlformats.org/officeDocument/2006/relationships/slide" Target="slides/slide17.xml"/>
  <Relationship Id="rId23" Type="http://schemas.openxmlformats.org/officeDocument/2006/relationships/slide" Target="slides/slide18.xml"/>
  <Relationship Id="rId24" Type="http://schemas.openxmlformats.org/officeDocument/2006/relationships/slide" Target="slides/slide19.xml"/>
  <Relationship Id="rId25" Type="http://schemas.openxmlformats.org/officeDocument/2006/relationships/slide" Target="slides/slide20.xml"/>
  <Relationship Id="rId26" Type="http://schemas.openxmlformats.org/officeDocument/2006/relationships/slide" Target="slides/slide21.xml"/>
  <Relationship Id="rId27" Type="http://schemas.openxmlformats.org/officeDocument/2006/relationships/slide" Target="slides/slide22.xml"/>
  <Relationship Id="rId28" Type="http://schemas.openxmlformats.org/officeDocument/2006/relationships/slide" Target="slides/slide23.xml"/>
  <Relationship Id="rId29" Type="http://schemas.openxmlformats.org/officeDocument/2006/relationships/slide" Target="slides/slide24.xml"/>
  <Relationship Id="rId30" Type="http://schemas.openxmlformats.org/officeDocument/2006/relationships/slide" Target="slides/slide25.xml"/>
  <Relationship Id="rId31" Type="http://schemas.openxmlformats.org/officeDocument/2006/relationships/slide" Target="slides/slide26.xml"/>
  <Relationship Id="rId32" Type="http://schemas.openxmlformats.org/officeDocument/2006/relationships/slide" Target="slides/slide27.xml"/>
  <Relationship Id="rId33" Type="http://schemas.openxmlformats.org/officeDocument/2006/relationships/slide" Target="slides/slide28.xml"/>
  <Relationship Id="rId34" Type="http://schemas.openxmlformats.org/officeDocument/2006/relationships/slide" Target="slides/slide29.xml"/>
  <Relationship Id="rId35" Type="http://schemas.openxmlformats.org/officeDocument/2006/relationships/slide" Target="slides/slide30.xml"/>
  <Relationship Id="rId36" Type="http://schemas.openxmlformats.org/officeDocument/2006/relationships/slide" Target="slides/slide31.xml"/>
  <Relationship Id="rId37" Type="http://schemas.openxmlformats.org/officeDocument/2006/relationships/slide" Target="slides/slide32.xml"/>
  <Relationship Id="rId38" Type="http://schemas.openxmlformats.org/officeDocument/2006/relationships/slide" Target="slides/slide33.xml"/>
  <Relationship Id="rId39" Type="http://schemas.openxmlformats.org/officeDocument/2006/relationships/slide" Target="slides/slide34.xml"/>
  <Relationship Id="rId40" Type="http://schemas.openxmlformats.org/officeDocument/2006/relationships/slide" Target="slides/slide35.xml"/>
  <Relationship Id="rId41" Type="http://schemas.openxmlformats.org/officeDocument/2006/relationships/slide" Target="slides/slide36.xml"/>
  <Relationship Id="rId42" Type="http://schemas.openxmlformats.org/officeDocument/2006/relationships/slide" Target="slides/slide37.xml"/>
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12192000" cy="6858000"/>
          <a:chOff x="0" y="0"/>
          <a:chExt cx="12192000" cy="6858000"/>
        </a:xfrm>
      </p:grpSpPr>
    </p:spTree>
  </p:cSld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2">
    <p:spTree>
      <p:nvGrpSpPr>
        <p:cNvPr id="1" name=""/>
        <p:cNvGrpSpPr/>
        <p:nvPr/>
      </p:nvGrpSpPr>
      <p:grpSpPr>
        <a:xfrm>
          <a:off x="0" y="0"/>
          <a:ext cx="12192000" cy="6858000"/>
          <a:chOff x="0" y="0"/>
          <a:chExt cx="12192000" cy="6858000"/>
        </a:xfrm>
      </p:grpSpPr>
    </p:spTree>
  </p:cSld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theme" Target="../theme/theme1.xml"/>
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2.xml"/>
</Relationships>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2.xml"/>
</Relationships>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2.xml"/>
</Relationships>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2.xml"/>
</Relationships>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2.xml"/>
</Relationships>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2.xml"/>
</Relationships>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2.xml"/>
</Relationships>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2.xml"/>
</Relationships>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2.xml"/>
</Relationships>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2.xml"/>
</Relationships>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2.xml"/>
</Relationships>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2.xml"/>
</Relationships>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2.xml"/>
</Relationships>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2.xml"/>
</Relationships>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2.xml"/>
</Relationships>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2.xml"/>
</Relationships>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2.xml"/>
</Relationships>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2.xml"/>
</Relationships>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>
  <p:cSld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12192000" cy="6858000"/>
          <a:chOff x="0" y="0"/>
          <a:chExt cx="12192000" cy="6858000"/>
        </a:xfrm>
      </p:grpSpPr>
      <p:sp>
        <p:nvSpPr>
          <p:cNvPr id="0" name="Text"/>
          <p:cNvSpPr txBox="1"/>
          <p:nvPr/>
        </p:nvSpPr>
        <p:spPr>
          <a:xfrm>
            <a:off x="731520" y="1371600"/>
            <a:ext cx="10698480" cy="1097280"/>
          </a:xfrm>
          <a:prstGeom prst="rect">
            <a:avLst/>
          </a:prstGeom>
        </p:spPr>
        <p:txBody>
          <a:bodyPr wrap="square"/>
          <a:p>
            <a:pPr algn="ctr"/>
            <a:r>
              <a:rPr sz="5600" b="1" lang="en-US">
                <a:solidFill>
                  <a:srgbClr val="FFD700"/>
                </a:solidFill>
                <a:latin typeface="Microsoft YaHei"/>
              </a:rPr>
              <a:t>低辅音第四课</a:t>
            </a:r>
          </a:p>
        </p:txBody>
      </p:sp>
      <p:sp>
        <p:nvSpPr>
          <p:cNvPr id="0" name="Text"/>
          <p:cNvSpPr txBox="1"/>
          <p:nvPr/>
        </p:nvSpPr>
        <p:spPr>
          <a:xfrm>
            <a:off x="731520" y="2468880"/>
            <a:ext cx="10698480" cy="1097280"/>
          </a:xfrm>
          <a:prstGeom prst="rect">
            <a:avLst/>
          </a:prstGeom>
        </p:spPr>
        <p:txBody>
          <a:bodyPr wrap="square"/>
          <a:p>
            <a:pPr algn="ctr"/>
            <a:r>
              <a:rPr sz="3600" b="1" lang="en-US">
                <a:solidFill>
                  <a:srgbClr val="00E5FF"/>
                </a:solidFill>
                <a:latin typeface="Microsoft YaHei"/>
              </a:rPr>
              <a:t>ฌ เฌอ · พ พาน · ฟ ฟัน</a:t>
            </a:r>
          </a:p>
        </p:txBody>
      </p:sp>
      <p:sp>
        <p:nvSpPr>
          <p:cNvPr id="0" name="Text"/>
          <p:cNvSpPr txBox="1"/>
          <p:nvPr/>
        </p:nvSpPr>
        <p:spPr>
          <a:xfrm>
            <a:off x="731520" y="3657600"/>
            <a:ext cx="10698480" cy="4572000"/>
          </a:xfrm>
          <a:prstGeom prst="rect">
            <a:avLst/>
          </a:prstGeom>
        </p:spPr>
        <p:txBody>
          <a:bodyPr wrap="square"/>
          <a:p>
            <a:pPr algn="ctr"/>
            <a:r>
              <a:rPr sz="2400" b="1" lang="en-US">
                <a:solidFill>
                  <a:srgbClr val="999999"/>
                </a:solidFill>
                <a:latin typeface="Microsoft YaHei"/>
              </a:rPr>
              <a:t>🐣 泰语密语</a:t>
            </a:r>
          </a:p>
        </p:txBody>
      </p:sp>
    </p:spTree>
  </p:cSld>
</p:sld>
</file>

<file path=ppt/slides/slide10.xml><?xml version="1.0" encoding="utf-8"?>
<p:sld xmlns:a="http://schemas.openxmlformats.org/drawingml/2006/main" xmlns:p="http://schemas.openxmlformats.org/presentationml/2006/main">
  <p:cSld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12192000" cy="6858000"/>
          <a:chOff x="0" y="0"/>
          <a:chExt cx="12192000" cy="6858000"/>
        </a:xfrm>
      </p:grpSpPr>
      <p:sp>
        <p:nvSpPr>
          <p:cNvPr id="0" name="Text"/>
          <p:cNvSpPr txBox="1"/>
          <p:nvPr/>
        </p:nvSpPr>
        <p:spPr>
          <a:xfrm>
            <a:off x="731520" y="457200"/>
            <a:ext cx="10698480" cy="1097280"/>
          </a:xfrm>
          <a:prstGeom prst="rect">
            <a:avLst/>
          </a:prstGeom>
        </p:spPr>
        <p:txBody>
          <a:bodyPr wrap="square"/>
          <a:p>
            <a:pPr algn="ctr"/>
            <a:r>
              <a:rPr sz="3000" b="1" lang="en-US">
                <a:solidFill>
                  <a:srgbClr val="FFD700"/>
                </a:solidFill>
                <a:latin typeface="Microsoft YaHei"/>
              </a:rPr>
              <a:t>🎮 消失的字母 · 第三轮</a:t>
            </a:r>
          </a:p>
        </p:txBody>
      </p:sp>
      <p:sp>
        <p:nvSpPr>
          <p:cNvPr id="0" name="Rect"/>
          <p:cNvSpPr/>
          <p:nvPr/>
        </p:nvSpPr>
        <p:spPr>
          <a:xfrm>
            <a:off x="731520" y="2286000"/>
            <a:ext cx="10698480" cy="1828800"/>
          </a:xfrm>
          <a:prstGeom prst="rect">
            <a:avLst/>
          </a:prstGeom>
          <a:solidFill>
            <a:srgbClr val="252542"/>
          </a:solidFill>
          <a:ln w="0"/>
        </p:spPr>
        <p:txBody>
          <a:bodyPr wrap="square" lIns="274320" rIns="274320" tIns="91440" bIns="91440"/>
          <a:p>
            <a:pPr algn="ctr"/>
            <a:r>
              <a:rPr sz="4400" b="1" lang="en-US">
                <a:solidFill>
                  <a:srgbClr val="64B5F6"/>
                </a:solidFill>
                <a:latin typeface="Microsoft YaHei"/>
              </a:rPr>
              <a:t>ค      ช      ซ      ท      น      ม</a:t>
            </a:r>
          </a:p>
        </p:txBody>
      </p:sp>
    </p:spTree>
  </p:cSld>
</p:sld>
</file>

<file path=ppt/slides/slide11.xml><?xml version="1.0" encoding="utf-8"?>
<p:sld xmlns:a="http://schemas.openxmlformats.org/drawingml/2006/main" xmlns:p="http://schemas.openxmlformats.org/presentationml/2006/main">
  <p:cSld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12192000" cy="6858000"/>
          <a:chOff x="0" y="0"/>
          <a:chExt cx="12192000" cy="6858000"/>
        </a:xfrm>
      </p:grpSpPr>
      <p:sp>
        <p:nvSpPr>
          <p:cNvPr id="0" name="Text"/>
          <p:cNvSpPr txBox="1"/>
          <p:nvPr/>
        </p:nvSpPr>
        <p:spPr>
          <a:xfrm>
            <a:off x="731520" y="457200"/>
            <a:ext cx="10698480" cy="1097280"/>
          </a:xfrm>
          <a:prstGeom prst="rect">
            <a:avLst/>
          </a:prstGeom>
        </p:spPr>
        <p:txBody>
          <a:bodyPr wrap="square"/>
          <a:p>
            <a:pPr algn="ctr"/>
            <a:r>
              <a:rPr sz="3000" b="1" lang="en-US">
                <a:solidFill>
                  <a:srgbClr val="FFD700"/>
                </a:solidFill>
                <a:latin typeface="Microsoft YaHei"/>
              </a:rPr>
              <a:t>🎮 消失的字母 · 第三轮</a:t>
            </a:r>
          </a:p>
        </p:txBody>
      </p:sp>
      <p:sp>
        <p:nvSpPr>
          <p:cNvPr id="0" name="Rect"/>
          <p:cNvSpPr/>
          <p:nvPr/>
        </p:nvSpPr>
        <p:spPr>
          <a:xfrm>
            <a:off x="731520" y="1828800"/>
            <a:ext cx="10698480" cy="1371600"/>
          </a:xfrm>
          <a:prstGeom prst="rect">
            <a:avLst/>
          </a:prstGeom>
          <a:solidFill>
            <a:srgbClr val="252542"/>
          </a:solidFill>
          <a:ln w="0"/>
        </p:spPr>
        <p:txBody>
          <a:bodyPr wrap="square" lIns="274320" rIns="274320" tIns="91440" bIns="91440"/>
          <a:p>
            <a:pPr algn="ctr"/>
            <a:r>
              <a:rPr sz="4400" b="1" lang="en-US">
                <a:solidFill>
                  <a:srgbClr val="64B5F6"/>
                </a:solidFill>
                <a:latin typeface="Microsoft YaHei"/>
              </a:rPr>
              <a:t>ค      ช      ซ      ◻︎      น      ม</a:t>
            </a:r>
          </a:p>
        </p:txBody>
      </p:sp>
      <p:sp>
        <p:nvSpPr>
          <p:cNvPr id="0" name="Rect"/>
          <p:cNvSpPr/>
          <p:nvPr/>
        </p:nvSpPr>
        <p:spPr>
          <a:xfrm>
            <a:off x="731520" y="3657600"/>
            <a:ext cx="10698480" cy="914400"/>
          </a:xfrm>
          <a:prstGeom prst="rect">
            <a:avLst/>
          </a:prstGeom>
          <a:solidFill>
            <a:srgbClr val="1B3A5E"/>
          </a:solidFill>
          <a:ln w="0"/>
        </p:spPr>
        <p:txBody>
          <a:bodyPr wrap="square" lIns="274320" rIns="274320" tIns="91440" bIns="91440"/>
          <a:p>
            <a:pPr algn="ctr"/>
            <a:r>
              <a:rPr sz="2800" b="1" lang="en-US">
                <a:solidFill>
                  <a:srgbClr val="64B5F6"/>
                </a:solidFill>
                <a:latin typeface="Microsoft YaHei"/>
              </a:rPr>
              <a:t>答案：ท — ท ทหาร（低辅音）✅</a:t>
            </a:r>
          </a:p>
        </p:txBody>
      </p:sp>
    </p:spTree>
  </p:cSld>
</p:sld>
</file>

<file path=ppt/slides/slide12.xml><?xml version="1.0" encoding="utf-8"?>
<p:sld xmlns:a="http://schemas.openxmlformats.org/drawingml/2006/main" xmlns:p="http://schemas.openxmlformats.org/presentationml/2006/main">
  <p:cSld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12192000" cy="6858000"/>
          <a:chOff x="0" y="0"/>
          <a:chExt cx="12192000" cy="6858000"/>
        </a:xfrm>
      </p:grpSpPr>
      <p:sp>
        <p:nvSpPr>
          <p:cNvPr id="0" name="Text"/>
          <p:cNvSpPr txBox="1"/>
          <p:nvPr/>
        </p:nvSpPr>
        <p:spPr>
          <a:xfrm>
            <a:off x="731520" y="274320"/>
            <a:ext cx="10698480" cy="1097280"/>
          </a:xfrm>
          <a:prstGeom prst="rect">
            <a:avLst/>
          </a:prstGeom>
        </p:spPr>
        <p:txBody>
          <a:bodyPr wrap="square"/>
          <a:p>
            <a:pPr algn="ctr"/>
            <a:r>
              <a:rPr sz="3600" b="1" lang="en-US">
                <a:solidFill>
                  <a:srgbClr val="FFD700"/>
                </a:solidFill>
                <a:latin typeface="Microsoft YaHei"/>
              </a:rPr>
              <a:t>🎵 声调快问快答 — อะไรเอ่ย？</a:t>
            </a:r>
          </a:p>
        </p:txBody>
      </p:sp>
      <p:sp>
        <p:nvSpPr>
          <p:cNvPr id="0" name="Text"/>
          <p:cNvSpPr txBox="1"/>
          <p:nvPr/>
        </p:nvSpPr>
        <p:spPr>
          <a:xfrm>
            <a:off x="731520" y="1645920"/>
            <a:ext cx="10698480" cy="4572000"/>
          </a:xfrm>
          <a:prstGeom prst="rect">
            <a:avLst/>
          </a:prstGeom>
        </p:spPr>
        <p:txBody>
          <a:bodyPr wrap="square"/>
          <a:p>
            <a:pPr algn="ctr"/>
            <a:r>
              <a:rPr sz="2800" b="1" lang="en-US">
                <a:solidFill>
                  <a:srgbClr val="FFFFFF"/>
                </a:solidFill>
                <a:latin typeface="Microsoft YaHei"/>
              </a:rPr>
              <a:t>ม้า  ·  几调？</a:t>
            </a:r>
          </a:p>
          <a:p>
            <a:pPr algn="ctr"/>
            <a:r>
              <a:rPr sz="2800" b="1" lang="en-US">
                <a:solidFill>
                  <a:srgbClr val="FFFFFF"/>
                </a:solidFill>
                <a:latin typeface="Microsoft YaHei"/>
              </a:rPr>
              <a:t>หมา · 几调？</a:t>
            </a:r>
          </a:p>
          <a:p>
            <a:pPr algn="ctr"/>
            <a:r>
              <a:rPr sz="2800" b="1" lang="en-US">
                <a:solidFill>
                  <a:srgbClr val="FFFFFF"/>
                </a:solidFill>
                <a:latin typeface="Microsoft YaHei"/>
              </a:rPr>
              <a:t>ปลา  · 几调？</a:t>
            </a:r>
          </a:p>
          <a:p>
            <a:pPr algn="ctr"/>
            <a:r>
              <a:rPr sz="2800" b="1" lang="en-US">
                <a:solidFill>
                  <a:srgbClr val="FFFFFF"/>
                </a:solidFill>
                <a:latin typeface="Microsoft YaHei"/>
              </a:rPr>
              <a:t>หนังสือ · 几调？</a:t>
            </a:r>
          </a:p>
          <a:p>
            <a:pPr algn="ctr"/>
            <a:r>
              <a:rPr sz="2800" b="1" lang="en-US">
                <a:solidFill>
                  <a:srgbClr val="FFFFFF"/>
                </a:solidFill>
                <a:latin typeface="Microsoft YaHei"/>
              </a:rPr>
              <a:t>ผี   · 几调？</a:t>
            </a:r>
          </a:p>
        </p:txBody>
      </p:sp>
      <p:sp>
        <p:nvSpPr>
          <p:cNvPr id="0" name="Text"/>
          <p:cNvSpPr txBox="1"/>
          <p:nvPr/>
        </p:nvSpPr>
        <p:spPr>
          <a:xfrm>
            <a:off x="731520" y="4754880"/>
            <a:ext cx="10698480" cy="4572000"/>
          </a:xfrm>
          <a:prstGeom prst="rect">
            <a:avLst/>
          </a:prstGeom>
        </p:spPr>
        <p:txBody>
          <a:bodyPr wrap="square"/>
          <a:p>
            <a:pPr algn="ctr"/>
            <a:r>
              <a:rPr sz="2200" b="1" lang="en-US">
                <a:solidFill>
                  <a:srgbClr val="00E5FF"/>
                </a:solidFill>
                <a:latin typeface="Microsoft YaHei"/>
              </a:rPr>
              <a:t>💬 聊天框打数字</a:t>
            </a:r>
          </a:p>
        </p:txBody>
      </p:sp>
    </p:spTree>
  </p:cSld>
</p:sld>
</file>

<file path=ppt/slides/slide13.xml><?xml version="1.0" encoding="utf-8"?>
<p:sld xmlns:a="http://schemas.openxmlformats.org/drawingml/2006/main" xmlns:p="http://schemas.openxmlformats.org/presentationml/2006/main">
  <p:cSld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12192000" cy="6858000"/>
          <a:chOff x="0" y="0"/>
          <a:chExt cx="12192000" cy="6858000"/>
        </a:xfrm>
      </p:grpSpPr>
      <p:sp>
        <p:nvSpPr>
          <p:cNvPr id="0" name="Text"/>
          <p:cNvSpPr txBox="1"/>
          <p:nvPr/>
        </p:nvSpPr>
        <p:spPr>
          <a:xfrm>
            <a:off x="731520" y="274320"/>
            <a:ext cx="10698480" cy="1097280"/>
          </a:xfrm>
          <a:prstGeom prst="rect">
            <a:avLst/>
          </a:prstGeom>
        </p:spPr>
        <p:txBody>
          <a:bodyPr wrap="square"/>
          <a:p>
            <a:pPr algn="ctr"/>
            <a:r>
              <a:rPr sz="3600" b="1" lang="en-US">
                <a:solidFill>
                  <a:srgbClr val="FFD700"/>
                </a:solidFill>
                <a:latin typeface="Microsoft YaHei"/>
              </a:rPr>
              <a:t>🎵 声调快问快答 · 答案</a:t>
            </a:r>
          </a:p>
        </p:txBody>
      </p:sp>
      <p:sp>
        <p:nvSpPr>
          <p:cNvPr id="0" name="Rect"/>
          <p:cNvSpPr/>
          <p:nvPr/>
        </p:nvSpPr>
        <p:spPr>
          <a:xfrm>
            <a:off x="731520" y="1645920"/>
            <a:ext cx="10698480" cy="3200400"/>
          </a:xfrm>
          <a:prstGeom prst="rect">
            <a:avLst/>
          </a:prstGeom>
          <a:solidFill>
            <a:srgbClr val="252542"/>
          </a:solidFill>
          <a:ln w="0"/>
        </p:spPr>
        <p:txBody>
          <a:bodyPr wrap="square" lIns="274320" rIns="274320" tIns="91440" bIns="91440"/>
          <a:p>
            <a:pPr algn="ctr"/>
            <a:r>
              <a:rPr sz="2200" b="1" lang="en-US">
                <a:solidFill>
                  <a:srgbClr val="FFFFFF"/>
                </a:solidFill>
                <a:latin typeface="Microsoft YaHei"/>
              </a:rPr>
              <a:t>ม้า  = 4 调  低+长+้=4</a:t>
            </a:r>
          </a:p>
          <a:p>
            <a:pPr algn="ctr"/>
            <a:r>
              <a:rPr sz="2200" b="1" lang="en-US">
                <a:solidFill>
                  <a:srgbClr val="FFFFFF"/>
                </a:solidFill>
                <a:latin typeface="Microsoft YaHei"/>
              </a:rPr>
              <a:t>หมา = 1 调  高+หนำ→1</a:t>
            </a:r>
          </a:p>
          <a:p>
            <a:pPr algn="ctr"/>
            <a:r>
              <a:rPr sz="2200" b="1" lang="en-US">
                <a:solidFill>
                  <a:srgbClr val="FFFFFF"/>
                </a:solidFill>
                <a:latin typeface="Microsoft YaHei"/>
              </a:rPr>
              <a:t>ปลา  = 1 调  中+长+无声=1</a:t>
            </a:r>
          </a:p>
          <a:p>
            <a:pPr algn="ctr"/>
            <a:r>
              <a:rPr sz="2200" b="1" lang="en-US">
                <a:solidFill>
                  <a:srgbClr val="FFFFFF"/>
                </a:solidFill>
                <a:latin typeface="Microsoft YaHei"/>
              </a:rPr>
              <a:t>หนังสือ = 1 调  หนำหน→1</a:t>
            </a:r>
          </a:p>
          <a:p>
            <a:pPr algn="ctr"/>
            <a:r>
              <a:rPr sz="2200" b="1" lang="en-US">
                <a:solidFill>
                  <a:srgbClr val="FFFFFF"/>
                </a:solidFill>
                <a:latin typeface="Microsoft YaHei"/>
              </a:rPr>
              <a:t>ผี   = 5 调  高+长+无声=5</a:t>
            </a:r>
          </a:p>
        </p:txBody>
      </p:sp>
    </p:spTree>
  </p:cSld>
</p:sld>
</file>

<file path=ppt/slides/slide14.xml><?xml version="1.0" encoding="utf-8"?>
<p:sld xmlns:a="http://schemas.openxmlformats.org/drawingml/2006/main" xmlns:p="http://schemas.openxmlformats.org/presentationml/2006/main">
  <p:cSld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12192000" cy="6858000"/>
          <a:chOff x="0" y="0"/>
          <a:chExt cx="12192000" cy="6858000"/>
        </a:xfrm>
      </p:grpSpPr>
      <p:sp>
        <p:nvSpPr>
          <p:cNvPr id="0" name="Text"/>
          <p:cNvSpPr txBox="1"/>
          <p:nvPr/>
        </p:nvSpPr>
        <p:spPr>
          <a:xfrm>
            <a:off x="731520" y="274320"/>
            <a:ext cx="10698480" cy="1097280"/>
          </a:xfrm>
          <a:prstGeom prst="rect">
            <a:avLst/>
          </a:prstGeom>
        </p:spPr>
        <p:txBody>
          <a:bodyPr wrap="square"/>
          <a:p>
            <a:pPr algn="ctr"/>
            <a:r>
              <a:rPr sz="3600" b="1" lang="en-US">
                <a:solidFill>
                  <a:srgbClr val="FFD700"/>
                </a:solidFill>
                <a:latin typeface="Microsoft YaHei"/>
              </a:rPr>
              <a:t>🕵️ 谁是卧底（辅音版）</a:t>
            </a:r>
          </a:p>
        </p:txBody>
      </p:sp>
      <p:sp>
        <p:nvSpPr>
          <p:cNvPr id="0" name="Rect"/>
          <p:cNvSpPr/>
          <p:nvPr/>
        </p:nvSpPr>
        <p:spPr>
          <a:xfrm>
            <a:off x="731520" y="1645920"/>
            <a:ext cx="10698480" cy="2743200"/>
          </a:xfrm>
          <a:prstGeom prst="rect">
            <a:avLst/>
          </a:prstGeom>
          <a:solidFill>
            <a:srgbClr val="252542"/>
          </a:solidFill>
          <a:ln w="0"/>
        </p:spPr>
        <p:txBody>
          <a:bodyPr wrap="square" lIns="274320" rIns="274320" tIns="91440" bIns="91440"/>
          <a:p>
            <a:pPr algn="ctr"/>
            <a:r>
              <a:rPr sz="2800" b="1" lang="en-US">
                <a:solidFill>
                  <a:srgbClr val="FFFFFF"/>
                </a:solidFill>
                <a:latin typeface="Microsoft YaHei"/>
              </a:rPr>
              <a:t>找出不属于同一类的辅音：</a:t>
            </a:r>
          </a:p>
          <a:p>
            <a:pPr algn="ctr"/>
            <a:r>
              <a:rPr sz="2800" b="1" lang="en-US">
                <a:solidFill>
                  <a:srgbClr val="FFFFFF"/>
                </a:solidFill>
                <a:latin typeface="Microsoft YaHei"/>
              </a:rPr>
              <a:t/>
            </a:r>
          </a:p>
          <a:p>
            <a:pPr algn="ctr"/>
            <a:r>
              <a:rPr sz="2800" b="1" lang="en-US">
                <a:solidFill>
                  <a:srgbClr val="FFFFFF"/>
                </a:solidFill>
                <a:latin typeface="Microsoft YaHei"/>
              </a:rPr>
              <a:t>A. ก  จ  ข  ต  →  ？</a:t>
            </a:r>
          </a:p>
          <a:p>
            <a:pPr algn="ctr"/>
            <a:r>
              <a:rPr sz="2800" b="1" lang="en-US">
                <a:solidFill>
                  <a:srgbClr val="FFFFFF"/>
                </a:solidFill>
                <a:latin typeface="Microsoft YaHei"/>
              </a:rPr>
              <a:t>B. ค  ช  ผ  ท  →  ？</a:t>
            </a:r>
          </a:p>
          <a:p>
            <a:pPr algn="ctr"/>
            <a:r>
              <a:rPr sz="2800" b="1" lang="en-US">
                <a:solidFill>
                  <a:srgbClr val="FFFFFF"/>
                </a:solidFill>
                <a:latin typeface="Microsoft YaHei"/>
              </a:rPr>
              <a:t>C. ง  ญ  ณ  ฉ  →  ？</a:t>
            </a:r>
          </a:p>
        </p:txBody>
      </p:sp>
      <p:sp>
        <p:nvSpPr>
          <p:cNvPr id="0" name="Text"/>
          <p:cNvSpPr txBox="1"/>
          <p:nvPr/>
        </p:nvSpPr>
        <p:spPr>
          <a:xfrm>
            <a:off x="731520" y="4754880"/>
            <a:ext cx="10698480" cy="4572000"/>
          </a:xfrm>
          <a:prstGeom prst="rect">
            <a:avLst/>
          </a:prstGeom>
        </p:spPr>
        <p:txBody>
          <a:bodyPr wrap="square"/>
          <a:p>
            <a:pPr algn="ctr"/>
            <a:r>
              <a:rPr sz="2200" b="1" lang="en-US">
                <a:solidFill>
                  <a:srgbClr val="00E5FF"/>
                </a:solidFill>
                <a:latin typeface="Microsoft YaHei"/>
              </a:rPr>
              <a:t>💬 聊天框打字母</a:t>
            </a:r>
          </a:p>
        </p:txBody>
      </p:sp>
    </p:spTree>
  </p:cSld>
</p:sld>
</file>

<file path=ppt/slides/slide15.xml><?xml version="1.0" encoding="utf-8"?>
<p:sld xmlns:a="http://schemas.openxmlformats.org/drawingml/2006/main" xmlns:p="http://schemas.openxmlformats.org/presentationml/2006/main">
  <p:cSld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12192000" cy="6858000"/>
          <a:chOff x="0" y="0"/>
          <a:chExt cx="12192000" cy="6858000"/>
        </a:xfrm>
      </p:grpSpPr>
      <p:sp>
        <p:nvSpPr>
          <p:cNvPr id="0" name="Text"/>
          <p:cNvSpPr txBox="1"/>
          <p:nvPr/>
        </p:nvSpPr>
        <p:spPr>
          <a:xfrm>
            <a:off x="731520" y="274320"/>
            <a:ext cx="10698480" cy="1097280"/>
          </a:xfrm>
          <a:prstGeom prst="rect">
            <a:avLst/>
          </a:prstGeom>
        </p:spPr>
        <p:txBody>
          <a:bodyPr wrap="square"/>
          <a:p>
            <a:pPr algn="ctr"/>
            <a:r>
              <a:rPr sz="3600" b="1" lang="en-US">
                <a:solidFill>
                  <a:srgbClr val="FFD700"/>
                </a:solidFill>
                <a:latin typeface="Microsoft YaHei"/>
              </a:rPr>
              <a:t>🕵️ 谁是卧底 · 答案</a:t>
            </a:r>
          </a:p>
        </p:txBody>
      </p:sp>
      <p:sp>
        <p:nvSpPr>
          <p:cNvPr id="0" name="Rect"/>
          <p:cNvSpPr/>
          <p:nvPr/>
        </p:nvSpPr>
        <p:spPr>
          <a:xfrm>
            <a:off x="731520" y="1645920"/>
            <a:ext cx="10698480" cy="3200400"/>
          </a:xfrm>
          <a:prstGeom prst="rect">
            <a:avLst/>
          </a:prstGeom>
          <a:solidFill>
            <a:srgbClr val="252542"/>
          </a:solidFill>
          <a:ln w="0"/>
        </p:spPr>
        <p:txBody>
          <a:bodyPr wrap="square" lIns="274320" rIns="274320" tIns="91440" bIns="91440"/>
          <a:p>
            <a:pPr algn="ctr"/>
            <a:r>
              <a:rPr sz="2400" b="1" lang="en-US">
                <a:solidFill>
                  <a:srgbClr val="00FF87"/>
                </a:solidFill>
                <a:latin typeface="Microsoft YaHei"/>
              </a:rPr>
              <a:t>A. ก จ ข ต → 🔴 ข 是高辅音，其余是中辅音</a:t>
            </a:r>
          </a:p>
          <a:p>
            <a:pPr algn="ctr"/>
            <a:r>
              <a:rPr sz="2400" b="1" lang="en-US">
                <a:solidFill>
                  <a:srgbClr val="00FF87"/>
                </a:solidFill>
                <a:latin typeface="Microsoft YaHei"/>
              </a:rPr>
              <a:t/>
            </a:r>
          </a:p>
          <a:p>
            <a:pPr algn="ctr"/>
            <a:r>
              <a:rPr sz="2400" b="1" lang="en-US">
                <a:solidFill>
                  <a:srgbClr val="00FF87"/>
                </a:solidFill>
                <a:latin typeface="Microsoft YaHei"/>
              </a:rPr>
              <a:t>B. ค ช ผ ท → 🔴 ผ 是高辅音，其余是低辅音</a:t>
            </a:r>
          </a:p>
          <a:p>
            <a:pPr algn="ctr"/>
            <a:r>
              <a:rPr sz="2400" b="1" lang="en-US">
                <a:solidFill>
                  <a:srgbClr val="00FF87"/>
                </a:solidFill>
                <a:latin typeface="Microsoft YaHei"/>
              </a:rPr>
              <a:t/>
            </a:r>
          </a:p>
          <a:p>
            <a:pPr algn="ctr"/>
            <a:r>
              <a:rPr sz="2400" b="1" lang="en-US">
                <a:solidFill>
                  <a:srgbClr val="00FF87"/>
                </a:solidFill>
                <a:latin typeface="Microsoft YaHei"/>
              </a:rPr>
              <a:t>C. ง ญ ณ ฉ → 🔴 ฉ 是高辅音，其余是低辅音</a:t>
            </a:r>
          </a:p>
        </p:txBody>
      </p:sp>
    </p:spTree>
  </p:cSld>
</p:sld>
</file>

<file path=ppt/slides/slide16.xml><?xml version="1.0" encoding="utf-8"?>
<p:sld xmlns:a="http://schemas.openxmlformats.org/drawingml/2006/main" xmlns:p="http://schemas.openxmlformats.org/presentationml/2006/main">
  <p:cSld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12192000" cy="6858000"/>
          <a:chOff x="0" y="0"/>
          <a:chExt cx="12192000" cy="6858000"/>
        </a:xfrm>
      </p:grpSpPr>
      <p:sp>
        <p:nvSpPr>
          <p:cNvPr id="0" name="Text"/>
          <p:cNvSpPr txBox="1"/>
          <p:nvPr/>
        </p:nvSpPr>
        <p:spPr>
          <a:xfrm>
            <a:off x="731520" y="274320"/>
            <a:ext cx="10698480" cy="1097280"/>
          </a:xfrm>
          <a:prstGeom prst="rect">
            <a:avLst/>
          </a:prstGeom>
        </p:spPr>
        <p:txBody>
          <a:bodyPr wrap="square"/>
          <a:p>
            <a:pPr algn="ctr"/>
            <a:r>
              <a:rPr sz="3600" b="1" lang="en-US">
                <a:solidFill>
                  <a:srgbClr val="FFD700"/>
                </a:solidFill>
                <a:latin typeface="Microsoft YaHei"/>
              </a:rPr>
              <a:t>🆕 ฌ เฌอ (cher) — ต้นไม้（树）</a:t>
            </a:r>
          </a:p>
        </p:txBody>
      </p:sp>
      <p:sp>
        <p:nvSpPr>
          <p:cNvPr id="0" name="Rect"/>
          <p:cNvSpPr/>
          <p:nvPr/>
        </p:nvSpPr>
        <p:spPr>
          <a:xfrm>
            <a:off x="731520" y="1371600"/>
            <a:ext cx="10698480" cy="2743200"/>
          </a:xfrm>
          <a:prstGeom prst="rect">
            <a:avLst/>
          </a:prstGeom>
          <a:solidFill>
            <a:srgbClr val="252542"/>
          </a:solidFill>
          <a:ln w="0"/>
        </p:spPr>
        <p:txBody>
          <a:bodyPr wrap="square" lIns="274320" rIns="274320" tIns="91440" bIns="91440"/>
          <a:p>
            <a:pPr algn="ctr"/>
            <a:r>
              <a:rPr sz="2600" b="1" lang="en-US">
                <a:solidFill>
                  <a:srgbClr val="FFFFFF"/>
                </a:solidFill>
                <a:latin typeface="Microsoft YaHei"/>
              </a:rPr>
              <a:t>写法：ฌ = ช + 下方多一弯</a:t>
            </a:r>
          </a:p>
          <a:p>
            <a:pPr algn="ctr"/>
            <a:r>
              <a:rPr sz="2600" b="1" lang="en-US">
                <a:solidFill>
                  <a:srgbClr val="FFFFFF"/>
                </a:solidFill>
                <a:latin typeface="Microsoft YaHei"/>
              </a:rPr>
              <a:t>发音：/chʰ/  和 ช 一样（低辅音）</a:t>
            </a:r>
          </a:p>
          <a:p>
            <a:pPr algn="ctr"/>
            <a:r>
              <a:rPr sz="2600" b="1" lang="en-US">
                <a:solidFill>
                  <a:srgbClr val="FFFFFF"/>
                </a:solidFill>
                <a:latin typeface="Microsoft YaHei"/>
              </a:rPr>
              <a:t>极少用，多见于梵语借词</a:t>
            </a:r>
          </a:p>
          <a:p>
            <a:pPr algn="ctr"/>
            <a:r>
              <a:rPr sz="2600" b="1" lang="en-US">
                <a:solidFill>
                  <a:srgbClr val="FFFFFF"/>
                </a:solidFill>
                <a:latin typeface="Microsoft YaHei"/>
              </a:rPr>
              <a:t>例词：ฌาน (chaan) — 禅定、冥想</a:t>
            </a:r>
          </a:p>
        </p:txBody>
      </p:sp>
      <p:sp>
        <p:nvSpPr>
          <p:cNvPr id="0" name="Rect"/>
          <p:cNvSpPr/>
          <p:nvPr/>
        </p:nvSpPr>
        <p:spPr>
          <a:xfrm>
            <a:off x="731520" y="4389120"/>
            <a:ext cx="10698480" cy="731520"/>
          </a:xfrm>
          <a:prstGeom prst="rect">
            <a:avLst/>
          </a:prstGeom>
          <a:solidFill>
            <a:srgbClr val="3A2A0A"/>
          </a:solidFill>
          <a:ln w="0"/>
        </p:spPr>
        <p:txBody>
          <a:bodyPr wrap="square" lIns="274320" rIns="274320" tIns="91440" bIns="91440"/>
          <a:p>
            <a:pPr algn="ctr"/>
            <a:r>
              <a:rPr sz="2400" b="1" lang="en-US">
                <a:solidFill>
                  <a:srgbClr val="FFD700"/>
                </a:solidFill>
                <a:latin typeface="Microsoft YaHei"/>
              </a:rPr>
              <a:t>💡 口诀："头上长草的 ช"</a:t>
            </a:r>
          </a:p>
        </p:txBody>
      </p:sp>
    </p:spTree>
  </p:cSld>
</p:sld>
</file>

<file path=ppt/slides/slide17.xml><?xml version="1.0" encoding="utf-8"?>
<p:sld xmlns:a="http://schemas.openxmlformats.org/drawingml/2006/main" xmlns:p="http://schemas.openxmlformats.org/presentationml/2006/main">
  <p:cSld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12192000" cy="6858000"/>
          <a:chOff x="0" y="0"/>
          <a:chExt cx="12192000" cy="6858000"/>
        </a:xfrm>
      </p:grpSpPr>
      <p:sp>
        <p:nvSpPr>
          <p:cNvPr id="0" name="Text"/>
          <p:cNvSpPr txBox="1"/>
          <p:nvPr/>
        </p:nvSpPr>
        <p:spPr>
          <a:xfrm>
            <a:off x="731520" y="274320"/>
            <a:ext cx="10698480" cy="1097280"/>
          </a:xfrm>
          <a:prstGeom prst="rect">
            <a:avLst/>
          </a:prstGeom>
        </p:spPr>
        <p:txBody>
          <a:bodyPr wrap="square"/>
          <a:p>
            <a:pPr algn="ctr"/>
            <a:r>
              <a:rPr sz="3600" b="1" lang="en-US">
                <a:solidFill>
                  <a:srgbClr val="FFD700"/>
                </a:solidFill>
                <a:latin typeface="Microsoft YaHei"/>
              </a:rPr>
              <a:t>🆕 พ พาน (phaan) — พาน（托盘）</a:t>
            </a:r>
          </a:p>
        </p:txBody>
      </p:sp>
      <p:sp>
        <p:nvSpPr>
          <p:cNvPr id="0" name="Rect"/>
          <p:cNvSpPr/>
          <p:nvPr/>
        </p:nvSpPr>
        <p:spPr>
          <a:xfrm>
            <a:off x="731520" y="1371600"/>
            <a:ext cx="10698480" cy="3200400"/>
          </a:xfrm>
          <a:prstGeom prst="rect">
            <a:avLst/>
          </a:prstGeom>
          <a:solidFill>
            <a:srgbClr val="252542"/>
          </a:solidFill>
          <a:ln w="0"/>
        </p:spPr>
        <p:txBody>
          <a:bodyPr wrap="square" lIns="274320" rIns="274320" tIns="91440" bIns="91440"/>
          <a:p>
            <a:pPr algn="ctr"/>
            <a:r>
              <a:rPr sz="2400" b="1" lang="en-US">
                <a:solidFill>
                  <a:srgbClr val="FFFFFF"/>
                </a:solidFill>
                <a:latin typeface="Microsoft YaHei"/>
              </a:rPr>
              <a:t>写法：左边一撇 + 右边圆圈</a:t>
            </a:r>
          </a:p>
          <a:p>
            <a:pPr algn="ctr"/>
            <a:r>
              <a:rPr sz="2400" b="1" lang="en-US">
                <a:solidFill>
                  <a:srgbClr val="FFFFFF"/>
                </a:solidFill>
                <a:latin typeface="Microsoft YaHei"/>
              </a:rPr>
              <a:t>发音：/ph/  和 ผ 一样，但 พ 是低辅音</a:t>
            </a:r>
          </a:p>
          <a:p>
            <a:pPr algn="ctr"/>
            <a:r>
              <a:rPr sz="2400" b="1" lang="en-US">
                <a:solidFill>
                  <a:srgbClr val="FFFFFF"/>
                </a:solidFill>
                <a:latin typeface="Microsoft YaHei"/>
              </a:rPr>
              <a:t/>
            </a:r>
          </a:p>
          <a:p>
            <a:pPr algn="ctr"/>
            <a:r>
              <a:rPr sz="2400" b="1" lang="en-US">
                <a:solidFill>
                  <a:srgbClr val="FFFFFF"/>
                </a:solidFill>
                <a:latin typeface="Microsoft YaHei"/>
              </a:rPr>
              <a:t>例词：</a:t>
            </a:r>
          </a:p>
          <a:p>
            <a:pPr algn="ctr"/>
            <a:r>
              <a:rPr sz="2400" b="1" lang="en-US">
                <a:solidFill>
                  <a:srgbClr val="FFFFFF"/>
                </a:solidFill>
                <a:latin typeface="Microsoft YaHei"/>
              </a:rPr>
              <a:t>  พ่อ (phôr) — 爸爸    พูด (phûut) — 说话</a:t>
            </a:r>
          </a:p>
          <a:p>
            <a:pPr algn="ctr"/>
            <a:r>
              <a:rPr sz="2400" b="1" lang="en-US">
                <a:solidFill>
                  <a:srgbClr val="FFFFFF"/>
                </a:solidFill>
                <a:latin typeface="Microsoft YaHei"/>
              </a:rPr>
              <a:t>  เพลง (phleeng) — 歌曲  เพราะ (phrór) — 因为</a:t>
            </a:r>
          </a:p>
        </p:txBody>
      </p:sp>
      <p:sp>
        <p:nvSpPr>
          <p:cNvPr id="0" name="Rect"/>
          <p:cNvSpPr/>
          <p:nvPr/>
        </p:nvSpPr>
        <p:spPr>
          <a:xfrm>
            <a:off x="731520" y="4846320"/>
            <a:ext cx="10698480" cy="731520"/>
          </a:xfrm>
          <a:prstGeom prst="rect">
            <a:avLst/>
          </a:prstGeom>
          <a:solidFill>
            <a:srgbClr val="3A2A0A"/>
          </a:solidFill>
          <a:ln w="0"/>
        </p:spPr>
        <p:txBody>
          <a:bodyPr wrap="square" lIns="274320" rIns="274320" tIns="91440" bIns="91440"/>
          <a:p>
            <a:pPr algn="ctr"/>
            <a:r>
              <a:rPr sz="2400" b="1" lang="en-US">
                <a:solidFill>
                  <a:srgbClr val="FFD700"/>
                </a:solidFill>
                <a:latin typeface="Microsoft YaHei"/>
              </a:rPr>
              <a:t>💡 口诀："托着盘子的手"</a:t>
            </a:r>
          </a:p>
        </p:txBody>
      </p:sp>
    </p:spTree>
  </p:cSld>
</p:sld>
</file>

<file path=ppt/slides/slide18.xml><?xml version="1.0" encoding="utf-8"?>
<p:sld xmlns:a="http://schemas.openxmlformats.org/drawingml/2006/main" xmlns:p="http://schemas.openxmlformats.org/presentationml/2006/main">
  <p:cSld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12192000" cy="6858000"/>
          <a:chOff x="0" y="0"/>
          <a:chExt cx="12192000" cy="6858000"/>
        </a:xfrm>
      </p:grpSpPr>
      <p:sp>
        <p:nvSpPr>
          <p:cNvPr id="0" name="Text"/>
          <p:cNvSpPr txBox="1"/>
          <p:nvPr/>
        </p:nvSpPr>
        <p:spPr>
          <a:xfrm>
            <a:off x="731520" y="274320"/>
            <a:ext cx="10698480" cy="1097280"/>
          </a:xfrm>
          <a:prstGeom prst="rect">
            <a:avLst/>
          </a:prstGeom>
        </p:spPr>
        <p:txBody>
          <a:bodyPr wrap="square"/>
          <a:p>
            <a:pPr algn="ctr"/>
            <a:r>
              <a:rPr sz="3600" b="1" lang="en-US">
                <a:solidFill>
                  <a:srgbClr val="FFD700"/>
                </a:solidFill>
                <a:latin typeface="Microsoft YaHei"/>
              </a:rPr>
              <a:t>🆕 ฟ ฟัน (fan) — ฟัน（牙齿）</a:t>
            </a:r>
          </a:p>
        </p:txBody>
      </p:sp>
      <p:sp>
        <p:nvSpPr>
          <p:cNvPr id="0" name="Rect"/>
          <p:cNvSpPr/>
          <p:nvPr/>
        </p:nvSpPr>
        <p:spPr>
          <a:xfrm>
            <a:off x="731520" y="1371600"/>
            <a:ext cx="10698480" cy="3200400"/>
          </a:xfrm>
          <a:prstGeom prst="rect">
            <a:avLst/>
          </a:prstGeom>
          <a:solidFill>
            <a:srgbClr val="252542"/>
          </a:solidFill>
          <a:ln w="0"/>
        </p:spPr>
        <p:txBody>
          <a:bodyPr wrap="square" lIns="274320" rIns="274320" tIns="91440" bIns="91440"/>
          <a:p>
            <a:pPr algn="ctr"/>
            <a:r>
              <a:rPr sz="2400" b="1" lang="en-US">
                <a:solidFill>
                  <a:srgbClr val="FFFFFF"/>
                </a:solidFill>
                <a:latin typeface="Microsoft YaHei"/>
              </a:rPr>
              <a:t>写法：ฟ = พ + 上方加一横</a:t>
            </a:r>
          </a:p>
          <a:p>
            <a:pPr algn="ctr"/>
            <a:r>
              <a:rPr sz="2400" b="1" lang="en-US">
                <a:solidFill>
                  <a:srgbClr val="FFFFFF"/>
                </a:solidFill>
                <a:latin typeface="Microsoft YaHei"/>
              </a:rPr>
              <a:t>发音：/f/  和 ฝ 一样，ฟ 是低辅音</a:t>
            </a:r>
          </a:p>
          <a:p>
            <a:pPr algn="ctr"/>
            <a:r>
              <a:rPr sz="2400" b="1" lang="en-US">
                <a:solidFill>
                  <a:srgbClr val="FFFFFF"/>
                </a:solidFill>
                <a:latin typeface="Microsoft YaHei"/>
              </a:rPr>
              <a:t/>
            </a:r>
          </a:p>
          <a:p>
            <a:pPr algn="ctr"/>
            <a:r>
              <a:rPr sz="2400" b="1" lang="en-US">
                <a:solidFill>
                  <a:srgbClr val="FFFFFF"/>
                </a:solidFill>
                <a:latin typeface="Microsoft YaHei"/>
              </a:rPr>
              <a:t>例词：</a:t>
            </a:r>
          </a:p>
          <a:p>
            <a:pPr algn="ctr"/>
            <a:r>
              <a:rPr sz="2400" b="1" lang="en-US">
                <a:solidFill>
                  <a:srgbClr val="FFFFFF"/>
                </a:solidFill>
                <a:latin typeface="Microsoft YaHei"/>
              </a:rPr>
              <a:t>  ฟัน (fan) — 牙齿   ไฟ (fai) — 火</a:t>
            </a:r>
          </a:p>
          <a:p>
            <a:pPr algn="ctr"/>
            <a:r>
              <a:rPr sz="2400" b="1" lang="en-US">
                <a:solidFill>
                  <a:srgbClr val="FFFFFF"/>
                </a:solidFill>
                <a:latin typeface="Microsoft YaHei"/>
              </a:rPr>
              <a:t>  ฟ้า (fáa) — 天空</a:t>
            </a:r>
          </a:p>
        </p:txBody>
      </p:sp>
      <p:sp>
        <p:nvSpPr>
          <p:cNvPr id="0" name="Rect"/>
          <p:cNvSpPr/>
          <p:nvPr/>
        </p:nvSpPr>
        <p:spPr>
          <a:xfrm>
            <a:off x="731520" y="4846320"/>
            <a:ext cx="10698480" cy="731520"/>
          </a:xfrm>
          <a:prstGeom prst="rect">
            <a:avLst/>
          </a:prstGeom>
          <a:solidFill>
            <a:srgbClr val="3A2A0A"/>
          </a:solidFill>
          <a:ln w="0"/>
        </p:spPr>
        <p:txBody>
          <a:bodyPr wrap="square" lIns="274320" rIns="274320" tIns="91440" bIns="91440"/>
          <a:p>
            <a:pPr algn="ctr"/>
            <a:r>
              <a:rPr sz="2400" b="1" lang="en-US">
                <a:solidFill>
                  <a:srgbClr val="FFD700"/>
                </a:solidFill>
                <a:latin typeface="Microsoft YaHei"/>
              </a:rPr>
              <a:t>💡 口诀："พ 头上顶了一把尺"</a:t>
            </a:r>
          </a:p>
        </p:txBody>
      </p:sp>
    </p:spTree>
  </p:cSld>
</p:sld>
</file>

<file path=ppt/slides/slide19.xml><?xml version="1.0" encoding="utf-8"?>
<p:sld xmlns:a="http://schemas.openxmlformats.org/drawingml/2006/main" xmlns:p="http://schemas.openxmlformats.org/presentationml/2006/main">
  <p:cSld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12192000" cy="6858000"/>
          <a:chOff x="0" y="0"/>
          <a:chExt cx="12192000" cy="6858000"/>
        </a:xfrm>
      </p:grpSpPr>
      <p:sp>
        <p:nvSpPr>
          <p:cNvPr id="0" name="Text"/>
          <p:cNvSpPr txBox="1"/>
          <p:nvPr/>
        </p:nvSpPr>
        <p:spPr>
          <a:xfrm>
            <a:off x="731520" y="274320"/>
            <a:ext cx="10698480" cy="1097280"/>
          </a:xfrm>
          <a:prstGeom prst="rect">
            <a:avLst/>
          </a:prstGeom>
        </p:spPr>
        <p:txBody>
          <a:bodyPr wrap="square"/>
          <a:p>
            <a:pPr algn="ctr"/>
            <a:r>
              <a:rPr sz="3600" b="1" lang="en-US">
                <a:solidFill>
                  <a:srgbClr val="FFD700"/>
                </a:solidFill>
                <a:latin typeface="Microsoft YaHei"/>
              </a:rPr>
              <a:t>🎮 三秒记忆</a:t>
            </a:r>
          </a:p>
        </p:txBody>
      </p:sp>
      <p:sp>
        <p:nvSpPr>
          <p:cNvPr id="0" name="Rect"/>
          <p:cNvSpPr/>
          <p:nvPr/>
        </p:nvSpPr>
        <p:spPr>
          <a:xfrm>
            <a:off x="731520" y="2286000"/>
            <a:ext cx="10698480" cy="2286000"/>
          </a:xfrm>
          <a:prstGeom prst="rect">
            <a:avLst/>
          </a:prstGeom>
          <a:solidFill>
            <a:srgbClr val="252542"/>
          </a:solidFill>
          <a:ln w="0"/>
        </p:spPr>
        <p:txBody>
          <a:bodyPr wrap="square" lIns="274320" rIns="274320" tIns="91440" bIns="91440"/>
          <a:p>
            <a:pPr algn="ctr"/>
            <a:r>
              <a:rPr sz="3200" b="1" lang="en-US">
                <a:solidFill>
                  <a:srgbClr val="00E5FF"/>
                </a:solidFill>
                <a:latin typeface="Microsoft YaHei"/>
              </a:rPr>
              <a:t>ฌ      พ      ฟ</a:t>
            </a:r>
          </a:p>
          <a:p>
            <a:pPr algn="ctr"/>
            <a:r>
              <a:rPr sz="3200" b="1" lang="en-US">
                <a:solidFill>
                  <a:srgbClr val="00E5FF"/>
                </a:solidFill>
                <a:latin typeface="Microsoft YaHei"/>
              </a:rPr>
              <a:t/>
            </a:r>
          </a:p>
          <a:p>
            <a:pPr algn="ctr"/>
            <a:r>
              <a:rPr sz="3200" b="1" lang="en-US">
                <a:solidFill>
                  <a:srgbClr val="00E5FF"/>
                </a:solidFill>
                <a:latin typeface="Microsoft YaHei"/>
              </a:rPr>
              <a:t>亮新字母 → 3 秒消失 → 说出名字 + 一个例词</a:t>
            </a: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>
  <p:cSld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12192000" cy="6858000"/>
          <a:chOff x="0" y="0"/>
          <a:chExt cx="12192000" cy="6858000"/>
        </a:xfrm>
      </p:grpSpPr>
      <p:sp>
        <p:nvSpPr>
          <p:cNvPr id="0" name="Text"/>
          <p:cNvSpPr txBox="1"/>
          <p:nvPr/>
        </p:nvSpPr>
        <p:spPr>
          <a:xfrm>
            <a:off x="731520" y="274320"/>
            <a:ext cx="10698480" cy="1097280"/>
          </a:xfrm>
          <a:prstGeom prst="rect">
            <a:avLst/>
          </a:prstGeom>
        </p:spPr>
        <p:txBody>
          <a:bodyPr wrap="square"/>
          <a:p>
            <a:pPr algn="ctr"/>
            <a:r>
              <a:rPr sz="3600" b="1" lang="en-US">
                <a:solidFill>
                  <a:srgbClr val="FFD700"/>
                </a:solidFill>
                <a:latin typeface="Microsoft YaHei"/>
              </a:rPr>
              <a:t>🎯 今日目标</a:t>
            </a:r>
          </a:p>
        </p:txBody>
      </p:sp>
      <p:sp>
        <p:nvSpPr>
          <p:cNvPr id="0" name="Rect"/>
          <p:cNvSpPr/>
          <p:nvPr/>
        </p:nvSpPr>
        <p:spPr>
          <a:xfrm>
            <a:off x="1020927" y="1645920"/>
            <a:ext cx="3200400" cy="1828800"/>
          </a:xfrm>
          <a:prstGeom prst="rect">
            <a:avLst/>
          </a:prstGeom>
          <a:solidFill>
            <a:srgbClr val="252542"/>
          </a:solidFill>
          <a:ln w="0"/>
        </p:spPr>
        <p:txBody>
          <a:bodyPr wrap="square" lIns="274320" rIns="274320" tIns="91440" bIns="91440"/>
          <a:p>
            <a:pPr algn="ctr"/>
            <a:r>
              <a:rPr sz="2000" b="1" lang="en-US">
                <a:solidFill>
                  <a:srgbClr val="FFFFFF"/>
                </a:solidFill>
                <a:latin typeface="Microsoft YaHei"/>
              </a:rPr>
              <a:t>📖 复习全部已学辅音 ✓</a:t>
            </a:r>
          </a:p>
          <a:p>
            <a:pPr algn="ctr"/>
            <a:r>
              <a:rPr sz="2000" b="1" lang="en-US">
                <a:solidFill>
                  <a:srgbClr val="FFFFFF"/>
                </a:solidFill>
                <a:latin typeface="Microsoft YaHei"/>
              </a:rPr>
              <a:t>31 个已学 + 3 个新</a:t>
            </a:r>
          </a:p>
        </p:txBody>
      </p:sp>
      <p:sp>
        <p:nvSpPr>
          <p:cNvPr id="0" name="Rect"/>
          <p:cNvSpPr/>
          <p:nvPr/>
        </p:nvSpPr>
        <p:spPr>
          <a:xfrm>
            <a:off x="4495647" y="1645920"/>
            <a:ext cx="3200400" cy="1828800"/>
          </a:xfrm>
          <a:prstGeom prst="rect">
            <a:avLst/>
          </a:prstGeom>
          <a:solidFill>
            <a:srgbClr val="252542"/>
          </a:solidFill>
          <a:ln w="0"/>
        </p:spPr>
        <p:txBody>
          <a:bodyPr wrap="square" lIns="274320" rIns="274320" tIns="91440" bIns="91440"/>
          <a:p>
            <a:pPr algn="ctr"/>
            <a:r>
              <a:rPr sz="2000" b="1" lang="en-US">
                <a:solidFill>
                  <a:srgbClr val="FFFFFF"/>
                </a:solidFill>
                <a:latin typeface="Microsoft YaHei"/>
              </a:rPr>
              <a:t>🆕 学会 3 个新字母</a:t>
            </a:r>
          </a:p>
          <a:p>
            <a:pPr algn="ctr"/>
            <a:r>
              <a:rPr sz="2000" b="1" lang="en-US">
                <a:solidFill>
                  <a:srgbClr val="FFFFFF"/>
                </a:solidFill>
                <a:latin typeface="Microsoft YaHei"/>
              </a:rPr>
              <a:t>ฌ · พ · ฟ</a:t>
            </a:r>
          </a:p>
        </p:txBody>
      </p:sp>
      <p:sp>
        <p:nvSpPr>
          <p:cNvPr id="0" name="Rect"/>
          <p:cNvSpPr/>
          <p:nvPr/>
        </p:nvSpPr>
        <p:spPr>
          <a:xfrm>
            <a:off x="7970367" y="1645920"/>
            <a:ext cx="3200400" cy="1828800"/>
          </a:xfrm>
          <a:prstGeom prst="rect">
            <a:avLst/>
          </a:prstGeom>
          <a:solidFill>
            <a:srgbClr val="252542"/>
          </a:solidFill>
          <a:ln w="0"/>
        </p:spPr>
        <p:txBody>
          <a:bodyPr wrap="square" lIns="274320" rIns="274320" tIns="91440" bIns="91440"/>
          <a:p>
            <a:pPr algn="ctr"/>
            <a:r>
              <a:rPr sz="2000" b="1" lang="en-US">
                <a:solidFill>
                  <a:srgbClr val="FFFFFF"/>
                </a:solidFill>
                <a:latin typeface="Microsoft YaHei"/>
              </a:rPr>
              <a:t>🎵 掌握低辅音声调规律</a:t>
            </a:r>
          </a:p>
          <a:p>
            <a:pPr algn="ctr"/>
            <a:r>
              <a:rPr sz="2000" b="1" lang="en-US">
                <a:solidFill>
                  <a:srgbClr val="FFFFFF"/>
                </a:solidFill>
                <a:latin typeface="Microsoft YaHei"/>
              </a:rPr>
              <a:t>长元音 + 无声调/่/้</a:t>
            </a:r>
          </a:p>
        </p:txBody>
      </p:sp>
    </p:spTree>
  </p:cSld>
</p:sld>
</file>

<file path=ppt/slides/slide20.xml><?xml version="1.0" encoding="utf-8"?>
<p:sld xmlns:a="http://schemas.openxmlformats.org/drawingml/2006/main" xmlns:p="http://schemas.openxmlformats.org/presentationml/2006/main">
  <p:cSld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12192000" cy="6858000"/>
          <a:chOff x="0" y="0"/>
          <a:chExt cx="12192000" cy="6858000"/>
        </a:xfrm>
      </p:grpSpPr>
      <p:sp>
        <p:nvSpPr>
          <p:cNvPr id="0" name="Text"/>
          <p:cNvSpPr txBox="1"/>
          <p:nvPr/>
        </p:nvSpPr>
        <p:spPr>
          <a:xfrm>
            <a:off x="731520" y="274320"/>
            <a:ext cx="10698480" cy="1097280"/>
          </a:xfrm>
          <a:prstGeom prst="rect">
            <a:avLst/>
          </a:prstGeom>
        </p:spPr>
        <p:txBody>
          <a:bodyPr wrap="square"/>
          <a:p>
            <a:pPr algn="ctr"/>
            <a:r>
              <a:rPr sz="3600" b="1" lang="en-US">
                <a:solidFill>
                  <a:srgbClr val="FFD700"/>
                </a:solidFill>
                <a:latin typeface="Microsoft YaHei"/>
              </a:rPr>
              <a:t>🙆 中高低速判</a:t>
            </a:r>
          </a:p>
        </p:txBody>
      </p:sp>
      <p:sp>
        <p:nvSpPr>
          <p:cNvPr id="0" name="Rect"/>
          <p:cNvSpPr/>
          <p:nvPr/>
        </p:nvSpPr>
        <p:spPr>
          <a:xfrm>
            <a:off x="731520" y="1828800"/>
            <a:ext cx="10698480" cy="2743200"/>
          </a:xfrm>
          <a:prstGeom prst="rect">
            <a:avLst/>
          </a:prstGeom>
          <a:solidFill>
            <a:srgbClr val="252542"/>
          </a:solidFill>
          <a:ln w="0"/>
        </p:spPr>
        <p:txBody>
          <a:bodyPr wrap="square" lIns="274320" rIns="274320" tIns="91440" bIns="91440"/>
          <a:p>
            <a:pPr algn="ctr"/>
            <a:r>
              <a:rPr sz="2600" b="1" lang="en-US">
                <a:solidFill>
                  <a:srgbClr val="FFFFFF"/>
                </a:solidFill>
                <a:latin typeface="Microsoft YaHei"/>
              </a:rPr>
              <a:t>亮字母 → 判断类型：</a:t>
            </a:r>
          </a:p>
          <a:p>
            <a:pPr algn="ctr"/>
            <a:r>
              <a:rPr sz="2600" b="1" lang="en-US">
                <a:solidFill>
                  <a:srgbClr val="FFFFFF"/>
                </a:solidFill>
                <a:latin typeface="Microsoft YaHei"/>
              </a:rPr>
              <a:t/>
            </a:r>
          </a:p>
          <a:p>
            <a:pPr algn="ctr"/>
            <a:r>
              <a:rPr sz="2600" b="1" lang="en-US">
                <a:solidFill>
                  <a:srgbClr val="FFFFFF"/>
                </a:solidFill>
                <a:latin typeface="Microsoft YaHei"/>
              </a:rPr>
              <a:t>🙋  举手  = 中辅音</a:t>
            </a:r>
          </a:p>
          <a:p>
            <a:pPr algn="ctr"/>
            <a:r>
              <a:rPr sz="2600" b="1" lang="en-US">
                <a:solidFill>
                  <a:srgbClr val="FFFFFF"/>
                </a:solidFill>
                <a:latin typeface="Microsoft YaHei"/>
              </a:rPr>
              <a:t>✋  双手  = 高辅音（像"高"）</a:t>
            </a:r>
          </a:p>
          <a:p>
            <a:pPr algn="ctr"/>
            <a:r>
              <a:rPr sz="2600" b="1" lang="en-US">
                <a:solidFill>
                  <a:srgbClr val="FFFFFF"/>
                </a:solidFill>
                <a:latin typeface="Microsoft YaHei"/>
              </a:rPr>
              <a:t>👇  向下  = 低辅音</a:t>
            </a:r>
          </a:p>
        </p:txBody>
      </p:sp>
      <p:sp>
        <p:nvSpPr>
          <p:cNvPr id="0" name="Text"/>
          <p:cNvSpPr txBox="1"/>
          <p:nvPr/>
        </p:nvSpPr>
        <p:spPr>
          <a:xfrm>
            <a:off x="731520" y="4846320"/>
            <a:ext cx="10698480" cy="4572000"/>
          </a:xfrm>
          <a:prstGeom prst="rect">
            <a:avLst/>
          </a:prstGeom>
        </p:spPr>
        <p:txBody>
          <a:bodyPr wrap="square"/>
          <a:p>
            <a:pPr algn="ctr"/>
            <a:r>
              <a:rPr sz="2800" b="1" lang="en-US">
                <a:solidFill>
                  <a:srgbClr val="FFD700"/>
                </a:solidFill>
                <a:latin typeface="Microsoft YaHei"/>
              </a:rPr>
              <a:t>"3 — 2 — 1 — 举手！"</a:t>
            </a:r>
          </a:p>
        </p:txBody>
      </p:sp>
    </p:spTree>
  </p:cSld>
</p:sld>
</file>

<file path=ppt/slides/slide21.xml><?xml version="1.0" encoding="utf-8"?>
<p:sld xmlns:a="http://schemas.openxmlformats.org/drawingml/2006/main" xmlns:p="http://schemas.openxmlformats.org/presentationml/2006/main">
  <p:cSld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12192000" cy="6858000"/>
          <a:chOff x="0" y="0"/>
          <a:chExt cx="12192000" cy="6858000"/>
        </a:xfrm>
      </p:grpSpPr>
      <p:sp>
        <p:nvSpPr>
          <p:cNvPr id="0" name="Text"/>
          <p:cNvSpPr txBox="1"/>
          <p:nvPr/>
        </p:nvSpPr>
        <p:spPr>
          <a:xfrm>
            <a:off x="731520" y="274320"/>
            <a:ext cx="10698480" cy="1097280"/>
          </a:xfrm>
          <a:prstGeom prst="rect">
            <a:avLst/>
          </a:prstGeom>
        </p:spPr>
        <p:txBody>
          <a:bodyPr wrap="square"/>
          <a:p>
            <a:pPr algn="ctr"/>
            <a:r>
              <a:rPr sz="3600" b="1" lang="en-US">
                <a:solidFill>
                  <a:srgbClr val="FFD700"/>
                </a:solidFill>
                <a:latin typeface="Microsoft YaHei"/>
              </a:rPr>
              <a:t>✍️ 拼读练习</a:t>
            </a:r>
          </a:p>
        </p:txBody>
      </p:sp>
      <p:sp>
        <p:nvSpPr>
          <p:cNvPr id="0" name="Rect"/>
          <p:cNvSpPr/>
          <p:nvPr/>
        </p:nvSpPr>
        <p:spPr>
          <a:xfrm>
            <a:off x="914400" y="1188720"/>
            <a:ext cx="1859889" cy="438912"/>
          </a:xfrm>
          <a:prstGeom prst="rect">
            <a:avLst/>
          </a:prstGeom>
          <a:solidFill>
            <a:srgbClr val="403010"/>
          </a:solidFill>
          <a:ln w="0"/>
        </p:spPr>
        <p:txBody>
          <a:bodyPr wrap="square" lIns="274320" rIns="274320" tIns="91440" bIns="91440"/>
          <a:p>
            <a:pPr algn="ctr"/>
            <a:r>
              <a:rPr sz="2000" b="1" lang="en-US">
                <a:solidFill>
                  <a:srgbClr val="FFD700"/>
                </a:solidFill>
                <a:latin typeface="Microsoft YaHei"/>
              </a:rPr>
              <a:t>单词</a:t>
            </a:r>
          </a:p>
        </p:txBody>
      </p:sp>
      <p:sp>
        <p:nvSpPr>
          <p:cNvPr id="0" name="Rect"/>
          <p:cNvSpPr/>
          <p:nvPr/>
        </p:nvSpPr>
        <p:spPr>
          <a:xfrm>
            <a:off x="2774289" y="1188720"/>
            <a:ext cx="4236415" cy="438912"/>
          </a:xfrm>
          <a:prstGeom prst="rect">
            <a:avLst/>
          </a:prstGeom>
          <a:solidFill>
            <a:srgbClr val="403010"/>
          </a:solidFill>
          <a:ln w="0"/>
        </p:spPr>
        <p:txBody>
          <a:bodyPr wrap="square" lIns="274320" rIns="274320" tIns="91440" bIns="91440"/>
          <a:p>
            <a:pPr algn="ctr"/>
            <a:r>
              <a:rPr sz="2000" b="1" lang="en-US">
                <a:solidFill>
                  <a:srgbClr val="FFD700"/>
                </a:solidFill>
                <a:latin typeface="Microsoft YaHei"/>
              </a:rPr>
              <a:t>音节</a:t>
            </a:r>
          </a:p>
        </p:txBody>
      </p:sp>
      <p:sp>
        <p:nvSpPr>
          <p:cNvPr id="0" name="Rect"/>
          <p:cNvSpPr/>
          <p:nvPr/>
        </p:nvSpPr>
        <p:spPr>
          <a:xfrm>
            <a:off x="7010704" y="1188720"/>
            <a:ext cx="4236415" cy="438912"/>
          </a:xfrm>
          <a:prstGeom prst="rect">
            <a:avLst/>
          </a:prstGeom>
          <a:solidFill>
            <a:srgbClr val="403010"/>
          </a:solidFill>
          <a:ln w="0"/>
        </p:spPr>
        <p:txBody>
          <a:bodyPr wrap="square" lIns="274320" rIns="274320" tIns="91440" bIns="91440"/>
          <a:p>
            <a:pPr algn="ctr"/>
            <a:r>
              <a:rPr sz="2000" b="1" lang="en-US">
                <a:solidFill>
                  <a:srgbClr val="FFD700"/>
                </a:solidFill>
                <a:latin typeface="Microsoft YaHei"/>
              </a:rPr>
              <a:t>意思</a:t>
            </a:r>
          </a:p>
        </p:txBody>
      </p:sp>
      <p:sp>
        <p:nvSpPr>
          <p:cNvPr id="0" name="Rect"/>
          <p:cNvSpPr/>
          <p:nvPr/>
        </p:nvSpPr>
        <p:spPr>
          <a:xfrm>
            <a:off x="914400" y="1645920"/>
            <a:ext cx="1859889" cy="438912"/>
          </a:xfrm>
          <a:prstGeom prst="rect">
            <a:avLst/>
          </a:prstGeom>
          <a:solidFill>
            <a:srgbClr val="252542"/>
          </a:solidFill>
          <a:ln w="0"/>
        </p:spPr>
        <p:txBody>
          <a:bodyPr wrap="square" lIns="274320" rIns="274320" tIns="91440" bIns="91440"/>
          <a:p>
            <a:pPr algn="ctr"/>
            <a:r>
              <a:rPr sz="1800" b="0" lang="en-US">
                <a:solidFill>
                  <a:srgbClr val="FFFFFF"/>
                </a:solidFill>
                <a:latin typeface="Microsoft YaHei"/>
              </a:rPr>
              <a:t>พ่อ</a:t>
            </a:r>
          </a:p>
        </p:txBody>
      </p:sp>
      <p:sp>
        <p:nvSpPr>
          <p:cNvPr id="0" name="Rect"/>
          <p:cNvSpPr/>
          <p:nvPr/>
        </p:nvSpPr>
        <p:spPr>
          <a:xfrm>
            <a:off x="2774289" y="1645920"/>
            <a:ext cx="4236415" cy="438912"/>
          </a:xfrm>
          <a:prstGeom prst="rect">
            <a:avLst/>
          </a:prstGeom>
          <a:solidFill>
            <a:srgbClr val="252542"/>
          </a:solidFill>
          <a:ln w="0"/>
        </p:spPr>
        <p:txBody>
          <a:bodyPr wrap="square" lIns="274320" rIns="274320" tIns="91440" bIns="91440"/>
          <a:p>
            <a:pPr algn="ctr"/>
            <a:r>
              <a:rPr sz="1800" b="0" lang="en-US">
                <a:solidFill>
                  <a:srgbClr val="FFFFFF"/>
                </a:solidFill>
                <a:latin typeface="Microsoft YaHei"/>
              </a:rPr>
              <a:t>พ + -อ + -่</a:t>
            </a:r>
          </a:p>
        </p:txBody>
      </p:sp>
      <p:sp>
        <p:nvSpPr>
          <p:cNvPr id="0" name="Rect"/>
          <p:cNvSpPr/>
          <p:nvPr/>
        </p:nvSpPr>
        <p:spPr>
          <a:xfrm>
            <a:off x="7010704" y="1645920"/>
            <a:ext cx="4236415" cy="438912"/>
          </a:xfrm>
          <a:prstGeom prst="rect">
            <a:avLst/>
          </a:prstGeom>
          <a:solidFill>
            <a:srgbClr val="252542"/>
          </a:solidFill>
          <a:ln w="0"/>
        </p:spPr>
        <p:txBody>
          <a:bodyPr wrap="square" lIns="274320" rIns="274320" tIns="91440" bIns="91440"/>
          <a:p>
            <a:pPr algn="ctr"/>
            <a:r>
              <a:rPr sz="1800" b="0" lang="en-US">
                <a:solidFill>
                  <a:srgbClr val="FFFFFF"/>
                </a:solidFill>
                <a:latin typeface="Microsoft YaHei"/>
              </a:rPr>
              <a:t>爸爸</a:t>
            </a:r>
          </a:p>
        </p:txBody>
      </p:sp>
      <p:sp>
        <p:nvSpPr>
          <p:cNvPr id="0" name="Rect"/>
          <p:cNvSpPr/>
          <p:nvPr/>
        </p:nvSpPr>
        <p:spPr>
          <a:xfrm>
            <a:off x="914400" y="2103120"/>
            <a:ext cx="1859889" cy="438912"/>
          </a:xfrm>
          <a:prstGeom prst="rect">
            <a:avLst/>
          </a:prstGeom>
          <a:solidFill>
            <a:srgbClr val="303050"/>
          </a:solidFill>
          <a:ln w="0"/>
        </p:spPr>
        <p:txBody>
          <a:bodyPr wrap="square" lIns="274320" rIns="274320" tIns="91440" bIns="91440"/>
          <a:p>
            <a:pPr algn="ctr"/>
            <a:r>
              <a:rPr sz="1800" b="0" lang="en-US">
                <a:solidFill>
                  <a:srgbClr val="CCCCCC"/>
                </a:solidFill>
                <a:latin typeface="Microsoft YaHei"/>
              </a:rPr>
              <a:t>พี่</a:t>
            </a:r>
          </a:p>
        </p:txBody>
      </p:sp>
      <p:sp>
        <p:nvSpPr>
          <p:cNvPr id="0" name="Rect"/>
          <p:cNvSpPr/>
          <p:nvPr/>
        </p:nvSpPr>
        <p:spPr>
          <a:xfrm>
            <a:off x="2774289" y="2103120"/>
            <a:ext cx="4236415" cy="438912"/>
          </a:xfrm>
          <a:prstGeom prst="rect">
            <a:avLst/>
          </a:prstGeom>
          <a:solidFill>
            <a:srgbClr val="303050"/>
          </a:solidFill>
          <a:ln w="0"/>
        </p:spPr>
        <p:txBody>
          <a:bodyPr wrap="square" lIns="274320" rIns="274320" tIns="91440" bIns="91440"/>
          <a:p>
            <a:pPr algn="ctr"/>
            <a:r>
              <a:rPr sz="1800" b="0" lang="en-US">
                <a:solidFill>
                  <a:srgbClr val="CCCCCC"/>
                </a:solidFill>
                <a:latin typeface="Microsoft YaHei"/>
              </a:rPr>
              <a:t>พ + -ี่</a:t>
            </a:r>
          </a:p>
        </p:txBody>
      </p:sp>
      <p:sp>
        <p:nvSpPr>
          <p:cNvPr id="0" name="Rect"/>
          <p:cNvSpPr/>
          <p:nvPr/>
        </p:nvSpPr>
        <p:spPr>
          <a:xfrm>
            <a:off x="7010704" y="2103120"/>
            <a:ext cx="4236415" cy="438912"/>
          </a:xfrm>
          <a:prstGeom prst="rect">
            <a:avLst/>
          </a:prstGeom>
          <a:solidFill>
            <a:srgbClr val="303050"/>
          </a:solidFill>
          <a:ln w="0"/>
        </p:spPr>
        <p:txBody>
          <a:bodyPr wrap="square" lIns="274320" rIns="274320" tIns="91440" bIns="91440"/>
          <a:p>
            <a:pPr algn="ctr"/>
            <a:r>
              <a:rPr sz="1800" b="0" lang="en-US">
                <a:solidFill>
                  <a:srgbClr val="CCCCCC"/>
                </a:solidFill>
                <a:latin typeface="Microsoft YaHei"/>
              </a:rPr>
              <a:t>哥哥/姐姐</a:t>
            </a:r>
          </a:p>
        </p:txBody>
      </p:sp>
      <p:sp>
        <p:nvSpPr>
          <p:cNvPr id="0" name="Rect"/>
          <p:cNvSpPr/>
          <p:nvPr/>
        </p:nvSpPr>
        <p:spPr>
          <a:xfrm>
            <a:off x="914400" y="2560320"/>
            <a:ext cx="1859889" cy="438912"/>
          </a:xfrm>
          <a:prstGeom prst="rect">
            <a:avLst/>
          </a:prstGeom>
          <a:solidFill>
            <a:srgbClr val="252542"/>
          </a:solidFill>
          <a:ln w="0"/>
        </p:spPr>
        <p:txBody>
          <a:bodyPr wrap="square" lIns="274320" rIns="274320" tIns="91440" bIns="91440"/>
          <a:p>
            <a:pPr algn="ctr"/>
            <a:r>
              <a:rPr sz="1800" b="0" lang="en-US">
                <a:solidFill>
                  <a:srgbClr val="FFFFFF"/>
                </a:solidFill>
                <a:latin typeface="Microsoft YaHei"/>
              </a:rPr>
              <a:t>พอ</a:t>
            </a:r>
          </a:p>
        </p:txBody>
      </p:sp>
      <p:sp>
        <p:nvSpPr>
          <p:cNvPr id="0" name="Rect"/>
          <p:cNvSpPr/>
          <p:nvPr/>
        </p:nvSpPr>
        <p:spPr>
          <a:xfrm>
            <a:off x="2774289" y="2560320"/>
            <a:ext cx="4236415" cy="438912"/>
          </a:xfrm>
          <a:prstGeom prst="rect">
            <a:avLst/>
          </a:prstGeom>
          <a:solidFill>
            <a:srgbClr val="252542"/>
          </a:solidFill>
          <a:ln w="0"/>
        </p:spPr>
        <p:txBody>
          <a:bodyPr wrap="square" lIns="274320" rIns="274320" tIns="91440" bIns="91440"/>
          <a:p>
            <a:pPr algn="ctr"/>
            <a:r>
              <a:rPr sz="1800" b="0" lang="en-US">
                <a:solidFill>
                  <a:srgbClr val="FFFFFF"/>
                </a:solidFill>
                <a:latin typeface="Microsoft YaHei"/>
              </a:rPr>
              <a:t>พ + -อ</a:t>
            </a:r>
          </a:p>
        </p:txBody>
      </p:sp>
      <p:sp>
        <p:nvSpPr>
          <p:cNvPr id="0" name="Rect"/>
          <p:cNvSpPr/>
          <p:nvPr/>
        </p:nvSpPr>
        <p:spPr>
          <a:xfrm>
            <a:off x="7010704" y="2560320"/>
            <a:ext cx="4236415" cy="438912"/>
          </a:xfrm>
          <a:prstGeom prst="rect">
            <a:avLst/>
          </a:prstGeom>
          <a:solidFill>
            <a:srgbClr val="252542"/>
          </a:solidFill>
          <a:ln w="0"/>
        </p:spPr>
        <p:txBody>
          <a:bodyPr wrap="square" lIns="274320" rIns="274320" tIns="91440" bIns="91440"/>
          <a:p>
            <a:pPr algn="ctr"/>
            <a:r>
              <a:rPr sz="1800" b="0" lang="en-US">
                <a:solidFill>
                  <a:srgbClr val="FFFFFF"/>
                </a:solidFill>
                <a:latin typeface="Microsoft YaHei"/>
              </a:rPr>
              <a:t>足够</a:t>
            </a:r>
          </a:p>
        </p:txBody>
      </p:sp>
      <p:sp>
        <p:nvSpPr>
          <p:cNvPr id="0" name="Rect"/>
          <p:cNvSpPr/>
          <p:nvPr/>
        </p:nvSpPr>
        <p:spPr>
          <a:xfrm>
            <a:off x="914400" y="3017520"/>
            <a:ext cx="1859889" cy="438912"/>
          </a:xfrm>
          <a:prstGeom prst="rect">
            <a:avLst/>
          </a:prstGeom>
          <a:solidFill>
            <a:srgbClr val="303050"/>
          </a:solidFill>
          <a:ln w="0"/>
        </p:spPr>
        <p:txBody>
          <a:bodyPr wrap="square" lIns="274320" rIns="274320" tIns="91440" bIns="91440"/>
          <a:p>
            <a:pPr algn="ctr"/>
            <a:r>
              <a:rPr sz="1800" b="0" lang="en-US">
                <a:solidFill>
                  <a:srgbClr val="CCCCCC"/>
                </a:solidFill>
                <a:latin typeface="Microsoft YaHei"/>
              </a:rPr>
              <a:t>พูด</a:t>
            </a:r>
          </a:p>
        </p:txBody>
      </p:sp>
      <p:sp>
        <p:nvSpPr>
          <p:cNvPr id="0" name="Rect"/>
          <p:cNvSpPr/>
          <p:nvPr/>
        </p:nvSpPr>
        <p:spPr>
          <a:xfrm>
            <a:off x="2774289" y="3017520"/>
            <a:ext cx="4236415" cy="438912"/>
          </a:xfrm>
          <a:prstGeom prst="rect">
            <a:avLst/>
          </a:prstGeom>
          <a:solidFill>
            <a:srgbClr val="303050"/>
          </a:solidFill>
          <a:ln w="0"/>
        </p:spPr>
        <p:txBody>
          <a:bodyPr wrap="square" lIns="274320" rIns="274320" tIns="91440" bIns="91440"/>
          <a:p>
            <a:pPr algn="ctr"/>
            <a:r>
              <a:rPr sz="1800" b="0" lang="en-US">
                <a:solidFill>
                  <a:srgbClr val="CCCCCC"/>
                </a:solidFill>
                <a:latin typeface="Microsoft YaHei"/>
              </a:rPr>
              <a:t>พ + -ู + ด</a:t>
            </a:r>
          </a:p>
        </p:txBody>
      </p:sp>
      <p:sp>
        <p:nvSpPr>
          <p:cNvPr id="0" name="Rect"/>
          <p:cNvSpPr/>
          <p:nvPr/>
        </p:nvSpPr>
        <p:spPr>
          <a:xfrm>
            <a:off x="7010704" y="3017520"/>
            <a:ext cx="4236415" cy="438912"/>
          </a:xfrm>
          <a:prstGeom prst="rect">
            <a:avLst/>
          </a:prstGeom>
          <a:solidFill>
            <a:srgbClr val="303050"/>
          </a:solidFill>
          <a:ln w="0"/>
        </p:spPr>
        <p:txBody>
          <a:bodyPr wrap="square" lIns="274320" rIns="274320" tIns="91440" bIns="91440"/>
          <a:p>
            <a:pPr algn="ctr"/>
            <a:r>
              <a:rPr sz="1800" b="0" lang="en-US">
                <a:solidFill>
                  <a:srgbClr val="CCCCCC"/>
                </a:solidFill>
                <a:latin typeface="Microsoft YaHei"/>
              </a:rPr>
              <a:t>说话</a:t>
            </a:r>
          </a:p>
        </p:txBody>
      </p:sp>
      <p:sp>
        <p:nvSpPr>
          <p:cNvPr id="0" name="Rect"/>
          <p:cNvSpPr/>
          <p:nvPr/>
        </p:nvSpPr>
        <p:spPr>
          <a:xfrm>
            <a:off x="914400" y="3474720"/>
            <a:ext cx="1859889" cy="438912"/>
          </a:xfrm>
          <a:prstGeom prst="rect">
            <a:avLst/>
          </a:prstGeom>
          <a:solidFill>
            <a:srgbClr val="252542"/>
          </a:solidFill>
          <a:ln w="0"/>
        </p:spPr>
        <p:txBody>
          <a:bodyPr wrap="square" lIns="274320" rIns="274320" tIns="91440" bIns="91440"/>
          <a:p>
            <a:pPr algn="ctr"/>
            <a:r>
              <a:rPr sz="1800" b="0" lang="en-US">
                <a:solidFill>
                  <a:srgbClr val="FFFFFF"/>
                </a:solidFill>
                <a:latin typeface="Microsoft YaHei"/>
              </a:rPr>
              <a:t>ฟัน</a:t>
            </a:r>
          </a:p>
        </p:txBody>
      </p:sp>
      <p:sp>
        <p:nvSpPr>
          <p:cNvPr id="0" name="Rect"/>
          <p:cNvSpPr/>
          <p:nvPr/>
        </p:nvSpPr>
        <p:spPr>
          <a:xfrm>
            <a:off x="2774289" y="3474720"/>
            <a:ext cx="4236415" cy="438912"/>
          </a:xfrm>
          <a:prstGeom prst="rect">
            <a:avLst/>
          </a:prstGeom>
          <a:solidFill>
            <a:srgbClr val="252542"/>
          </a:solidFill>
          <a:ln w="0"/>
        </p:spPr>
        <p:txBody>
          <a:bodyPr wrap="square" lIns="274320" rIns="274320" tIns="91440" bIns="91440"/>
          <a:p>
            <a:pPr algn="ctr"/>
            <a:r>
              <a:rPr sz="1800" b="0" lang="en-US">
                <a:solidFill>
                  <a:srgbClr val="FFFFFF"/>
                </a:solidFill>
                <a:latin typeface="Microsoft YaHei"/>
              </a:rPr>
              <a:t>ฟ + -ะ + น</a:t>
            </a:r>
          </a:p>
        </p:txBody>
      </p:sp>
      <p:sp>
        <p:nvSpPr>
          <p:cNvPr id="0" name="Rect"/>
          <p:cNvSpPr/>
          <p:nvPr/>
        </p:nvSpPr>
        <p:spPr>
          <a:xfrm>
            <a:off x="7010704" y="3474720"/>
            <a:ext cx="4236415" cy="438912"/>
          </a:xfrm>
          <a:prstGeom prst="rect">
            <a:avLst/>
          </a:prstGeom>
          <a:solidFill>
            <a:srgbClr val="252542"/>
          </a:solidFill>
          <a:ln w="0"/>
        </p:spPr>
        <p:txBody>
          <a:bodyPr wrap="square" lIns="274320" rIns="274320" tIns="91440" bIns="91440"/>
          <a:p>
            <a:pPr algn="ctr"/>
            <a:r>
              <a:rPr sz="1800" b="0" lang="en-US">
                <a:solidFill>
                  <a:srgbClr val="FFFFFF"/>
                </a:solidFill>
                <a:latin typeface="Microsoft YaHei"/>
              </a:rPr>
              <a:t>牙齿</a:t>
            </a:r>
          </a:p>
        </p:txBody>
      </p:sp>
      <p:sp>
        <p:nvSpPr>
          <p:cNvPr id="0" name="Rect"/>
          <p:cNvSpPr/>
          <p:nvPr/>
        </p:nvSpPr>
        <p:spPr>
          <a:xfrm>
            <a:off x="914400" y="3931920"/>
            <a:ext cx="1859889" cy="438912"/>
          </a:xfrm>
          <a:prstGeom prst="rect">
            <a:avLst/>
          </a:prstGeom>
          <a:solidFill>
            <a:srgbClr val="303050"/>
          </a:solidFill>
          <a:ln w="0"/>
        </p:spPr>
        <p:txBody>
          <a:bodyPr wrap="square" lIns="274320" rIns="274320" tIns="91440" bIns="91440"/>
          <a:p>
            <a:pPr algn="ctr"/>
            <a:r>
              <a:rPr sz="1800" b="0" lang="en-US">
                <a:solidFill>
                  <a:srgbClr val="CCCCCC"/>
                </a:solidFill>
                <a:latin typeface="Microsoft YaHei"/>
              </a:rPr>
              <a:t>ไฟ</a:t>
            </a:r>
          </a:p>
        </p:txBody>
      </p:sp>
      <p:sp>
        <p:nvSpPr>
          <p:cNvPr id="0" name="Rect"/>
          <p:cNvSpPr/>
          <p:nvPr/>
        </p:nvSpPr>
        <p:spPr>
          <a:xfrm>
            <a:off x="2774289" y="3931920"/>
            <a:ext cx="4236415" cy="438912"/>
          </a:xfrm>
          <a:prstGeom prst="rect">
            <a:avLst/>
          </a:prstGeom>
          <a:solidFill>
            <a:srgbClr val="303050"/>
          </a:solidFill>
          <a:ln w="0"/>
        </p:spPr>
        <p:txBody>
          <a:bodyPr wrap="square" lIns="274320" rIns="274320" tIns="91440" bIns="91440"/>
          <a:p>
            <a:pPr algn="ctr"/>
            <a:r>
              <a:rPr sz="1800" b="0" lang="en-US">
                <a:solidFill>
                  <a:srgbClr val="CCCCCC"/>
                </a:solidFill>
                <a:latin typeface="Microsoft YaHei"/>
              </a:rPr>
              <a:t>ฟ + ไ-</a:t>
            </a:r>
          </a:p>
        </p:txBody>
      </p:sp>
      <p:sp>
        <p:nvSpPr>
          <p:cNvPr id="0" name="Rect"/>
          <p:cNvSpPr/>
          <p:nvPr/>
        </p:nvSpPr>
        <p:spPr>
          <a:xfrm>
            <a:off x="7010704" y="3931920"/>
            <a:ext cx="4236415" cy="438912"/>
          </a:xfrm>
          <a:prstGeom prst="rect">
            <a:avLst/>
          </a:prstGeom>
          <a:solidFill>
            <a:srgbClr val="303050"/>
          </a:solidFill>
          <a:ln w="0"/>
        </p:spPr>
        <p:txBody>
          <a:bodyPr wrap="square" lIns="274320" rIns="274320" tIns="91440" bIns="91440"/>
          <a:p>
            <a:pPr algn="ctr"/>
            <a:r>
              <a:rPr sz="1800" b="0" lang="en-US">
                <a:solidFill>
                  <a:srgbClr val="CCCCCC"/>
                </a:solidFill>
                <a:latin typeface="Microsoft YaHei"/>
              </a:rPr>
              <a:t>火</a:t>
            </a:r>
          </a:p>
        </p:txBody>
      </p:sp>
      <p:sp>
        <p:nvSpPr>
          <p:cNvPr id="0" name="Rect"/>
          <p:cNvSpPr/>
          <p:nvPr/>
        </p:nvSpPr>
        <p:spPr>
          <a:xfrm>
            <a:off x="914400" y="4389120"/>
            <a:ext cx="1859889" cy="438912"/>
          </a:xfrm>
          <a:prstGeom prst="rect">
            <a:avLst/>
          </a:prstGeom>
          <a:solidFill>
            <a:srgbClr val="252542"/>
          </a:solidFill>
          <a:ln w="0"/>
        </p:spPr>
        <p:txBody>
          <a:bodyPr wrap="square" lIns="274320" rIns="274320" tIns="91440" bIns="91440"/>
          <a:p>
            <a:pPr algn="ctr"/>
            <a:r>
              <a:rPr sz="1800" b="0" lang="en-US">
                <a:solidFill>
                  <a:srgbClr val="FFFFFF"/>
                </a:solidFill>
                <a:latin typeface="Microsoft YaHei"/>
              </a:rPr>
              <a:t>ฟ้า</a:t>
            </a:r>
          </a:p>
        </p:txBody>
      </p:sp>
      <p:sp>
        <p:nvSpPr>
          <p:cNvPr id="0" name="Rect"/>
          <p:cNvSpPr/>
          <p:nvPr/>
        </p:nvSpPr>
        <p:spPr>
          <a:xfrm>
            <a:off x="2774289" y="4389120"/>
            <a:ext cx="4236415" cy="438912"/>
          </a:xfrm>
          <a:prstGeom prst="rect">
            <a:avLst/>
          </a:prstGeom>
          <a:solidFill>
            <a:srgbClr val="252542"/>
          </a:solidFill>
          <a:ln w="0"/>
        </p:spPr>
        <p:txBody>
          <a:bodyPr wrap="square" lIns="274320" rIns="274320" tIns="91440" bIns="91440"/>
          <a:p>
            <a:pPr algn="ctr"/>
            <a:r>
              <a:rPr sz="1800" b="0" lang="en-US">
                <a:solidFill>
                  <a:srgbClr val="FFFFFF"/>
                </a:solidFill>
                <a:latin typeface="Microsoft YaHei"/>
              </a:rPr>
              <a:t>ฟ + -า + -้</a:t>
            </a:r>
          </a:p>
        </p:txBody>
      </p:sp>
      <p:sp>
        <p:nvSpPr>
          <p:cNvPr id="0" name="Rect"/>
          <p:cNvSpPr/>
          <p:nvPr/>
        </p:nvSpPr>
        <p:spPr>
          <a:xfrm>
            <a:off x="7010704" y="4389120"/>
            <a:ext cx="4236415" cy="438912"/>
          </a:xfrm>
          <a:prstGeom prst="rect">
            <a:avLst/>
          </a:prstGeom>
          <a:solidFill>
            <a:srgbClr val="252542"/>
          </a:solidFill>
          <a:ln w="0"/>
        </p:spPr>
        <p:txBody>
          <a:bodyPr wrap="square" lIns="274320" rIns="274320" tIns="91440" bIns="91440"/>
          <a:p>
            <a:pPr algn="ctr"/>
            <a:r>
              <a:rPr sz="1800" b="0" lang="en-US">
                <a:solidFill>
                  <a:srgbClr val="FFFFFF"/>
                </a:solidFill>
                <a:latin typeface="Microsoft YaHei"/>
              </a:rPr>
              <a:t>天空</a:t>
            </a:r>
          </a:p>
        </p:txBody>
      </p:sp>
      <p:sp>
        <p:nvSpPr>
          <p:cNvPr id="0" name="Rect"/>
          <p:cNvSpPr/>
          <p:nvPr/>
        </p:nvSpPr>
        <p:spPr>
          <a:xfrm>
            <a:off x="914400" y="4846320"/>
            <a:ext cx="1859889" cy="438912"/>
          </a:xfrm>
          <a:prstGeom prst="rect">
            <a:avLst/>
          </a:prstGeom>
          <a:solidFill>
            <a:srgbClr val="303050"/>
          </a:solidFill>
          <a:ln w="0"/>
        </p:spPr>
        <p:txBody>
          <a:bodyPr wrap="square" lIns="274320" rIns="274320" tIns="91440" bIns="91440"/>
          <a:p>
            <a:pPr algn="ctr"/>
            <a:r>
              <a:rPr sz="1800" b="0" lang="en-US">
                <a:solidFill>
                  <a:srgbClr val="CCCCCC"/>
                </a:solidFill>
                <a:latin typeface="Microsoft YaHei"/>
              </a:rPr>
              <a:t>เพลง</a:t>
            </a:r>
          </a:p>
        </p:txBody>
      </p:sp>
      <p:sp>
        <p:nvSpPr>
          <p:cNvPr id="0" name="Rect"/>
          <p:cNvSpPr/>
          <p:nvPr/>
        </p:nvSpPr>
        <p:spPr>
          <a:xfrm>
            <a:off x="2774289" y="4846320"/>
            <a:ext cx="4236415" cy="438912"/>
          </a:xfrm>
          <a:prstGeom prst="rect">
            <a:avLst/>
          </a:prstGeom>
          <a:solidFill>
            <a:srgbClr val="303050"/>
          </a:solidFill>
          <a:ln w="0"/>
        </p:spPr>
        <p:txBody>
          <a:bodyPr wrap="square" lIns="274320" rIns="274320" tIns="91440" bIns="91440"/>
          <a:p>
            <a:pPr algn="ctr"/>
            <a:r>
              <a:rPr sz="1800" b="0" lang="en-US">
                <a:solidFill>
                  <a:srgbClr val="CCCCCC"/>
                </a:solidFill>
                <a:latin typeface="Microsoft YaHei"/>
              </a:rPr>
              <a:t>พ + เ- + ล + ง</a:t>
            </a:r>
          </a:p>
        </p:txBody>
      </p:sp>
      <p:sp>
        <p:nvSpPr>
          <p:cNvPr id="0" name="Rect"/>
          <p:cNvSpPr/>
          <p:nvPr/>
        </p:nvSpPr>
        <p:spPr>
          <a:xfrm>
            <a:off x="7010704" y="4846320"/>
            <a:ext cx="4236415" cy="438912"/>
          </a:xfrm>
          <a:prstGeom prst="rect">
            <a:avLst/>
          </a:prstGeom>
          <a:solidFill>
            <a:srgbClr val="303050"/>
          </a:solidFill>
          <a:ln w="0"/>
        </p:spPr>
        <p:txBody>
          <a:bodyPr wrap="square" lIns="274320" rIns="274320" tIns="91440" bIns="91440"/>
          <a:p>
            <a:pPr algn="ctr"/>
            <a:r>
              <a:rPr sz="1800" b="0" lang="en-US">
                <a:solidFill>
                  <a:srgbClr val="CCCCCC"/>
                </a:solidFill>
                <a:latin typeface="Microsoft YaHei"/>
              </a:rPr>
              <a:t>歌曲</a:t>
            </a:r>
          </a:p>
        </p:txBody>
      </p:sp>
      <p:sp>
        <p:nvSpPr>
          <p:cNvPr id="0" name="Rect"/>
          <p:cNvSpPr/>
          <p:nvPr/>
        </p:nvSpPr>
        <p:spPr>
          <a:xfrm>
            <a:off x="914400" y="5303520"/>
            <a:ext cx="1859889" cy="438912"/>
          </a:xfrm>
          <a:prstGeom prst="rect">
            <a:avLst/>
          </a:prstGeom>
          <a:solidFill>
            <a:srgbClr val="252542"/>
          </a:solidFill>
          <a:ln w="0"/>
        </p:spPr>
        <p:txBody>
          <a:bodyPr wrap="square" lIns="274320" rIns="274320" tIns="91440" bIns="91440"/>
          <a:p>
            <a:pPr algn="ctr"/>
            <a:r>
              <a:rPr sz="1800" b="0" lang="en-US">
                <a:solidFill>
                  <a:srgbClr val="FFFFFF"/>
                </a:solidFill>
                <a:latin typeface="Microsoft YaHei"/>
              </a:rPr>
              <a:t>เพราะ</a:t>
            </a:r>
          </a:p>
        </p:txBody>
      </p:sp>
      <p:sp>
        <p:nvSpPr>
          <p:cNvPr id="0" name="Rect"/>
          <p:cNvSpPr/>
          <p:nvPr/>
        </p:nvSpPr>
        <p:spPr>
          <a:xfrm>
            <a:off x="2774289" y="5303520"/>
            <a:ext cx="4236415" cy="438912"/>
          </a:xfrm>
          <a:prstGeom prst="rect">
            <a:avLst/>
          </a:prstGeom>
          <a:solidFill>
            <a:srgbClr val="252542"/>
          </a:solidFill>
          <a:ln w="0"/>
        </p:spPr>
        <p:txBody>
          <a:bodyPr wrap="square" lIns="274320" rIns="274320" tIns="91440" bIns="91440"/>
          <a:p>
            <a:pPr algn="ctr"/>
            <a:r>
              <a:rPr sz="1800" b="0" lang="en-US">
                <a:solidFill>
                  <a:srgbClr val="FFFFFF"/>
                </a:solidFill>
                <a:latin typeface="Microsoft YaHei"/>
              </a:rPr>
              <a:t>พ + เ- + ร + เ-าะ</a:t>
            </a:r>
          </a:p>
        </p:txBody>
      </p:sp>
      <p:sp>
        <p:nvSpPr>
          <p:cNvPr id="0" name="Rect"/>
          <p:cNvSpPr/>
          <p:nvPr/>
        </p:nvSpPr>
        <p:spPr>
          <a:xfrm>
            <a:off x="7010704" y="5303520"/>
            <a:ext cx="4236415" cy="438912"/>
          </a:xfrm>
          <a:prstGeom prst="rect">
            <a:avLst/>
          </a:prstGeom>
          <a:solidFill>
            <a:srgbClr val="252542"/>
          </a:solidFill>
          <a:ln w="0"/>
        </p:spPr>
        <p:txBody>
          <a:bodyPr wrap="square" lIns="274320" rIns="274320" tIns="91440" bIns="91440"/>
          <a:p>
            <a:pPr algn="ctr"/>
            <a:r>
              <a:rPr sz="1800" b="0" lang="en-US">
                <a:solidFill>
                  <a:srgbClr val="FFFFFF"/>
                </a:solidFill>
                <a:latin typeface="Microsoft YaHei"/>
              </a:rPr>
              <a:t>因为</a:t>
            </a:r>
          </a:p>
        </p:txBody>
      </p:sp>
      <p:sp>
        <p:nvSpPr>
          <p:cNvPr id="0" name="Rect"/>
          <p:cNvSpPr/>
          <p:nvPr/>
        </p:nvSpPr>
        <p:spPr>
          <a:xfrm>
            <a:off x="914400" y="5760720"/>
            <a:ext cx="1859889" cy="438912"/>
          </a:xfrm>
          <a:prstGeom prst="rect">
            <a:avLst/>
          </a:prstGeom>
          <a:solidFill>
            <a:srgbClr val="303050"/>
          </a:solidFill>
          <a:ln w="0"/>
        </p:spPr>
        <p:txBody>
          <a:bodyPr wrap="square" lIns="274320" rIns="274320" tIns="91440" bIns="91440"/>
          <a:p>
            <a:pPr algn="ctr"/>
            <a:r>
              <a:rPr sz="1800" b="0" lang="en-US">
                <a:solidFill>
                  <a:srgbClr val="CCCCCC"/>
                </a:solidFill>
                <a:latin typeface="Microsoft YaHei"/>
              </a:rPr>
              <a:t>ฌาน</a:t>
            </a:r>
          </a:p>
        </p:txBody>
      </p:sp>
      <p:sp>
        <p:nvSpPr>
          <p:cNvPr id="0" name="Rect"/>
          <p:cNvSpPr/>
          <p:nvPr/>
        </p:nvSpPr>
        <p:spPr>
          <a:xfrm>
            <a:off x="2774289" y="5760720"/>
            <a:ext cx="4236415" cy="438912"/>
          </a:xfrm>
          <a:prstGeom prst="rect">
            <a:avLst/>
          </a:prstGeom>
          <a:solidFill>
            <a:srgbClr val="303050"/>
          </a:solidFill>
          <a:ln w="0"/>
        </p:spPr>
        <p:txBody>
          <a:bodyPr wrap="square" lIns="274320" rIns="274320" tIns="91440" bIns="91440"/>
          <a:p>
            <a:pPr algn="ctr"/>
            <a:r>
              <a:rPr sz="1800" b="0" lang="en-US">
                <a:solidFill>
                  <a:srgbClr val="CCCCCC"/>
                </a:solidFill>
                <a:latin typeface="Microsoft YaHei"/>
              </a:rPr>
              <a:t>ฌ + -า + น</a:t>
            </a:r>
          </a:p>
        </p:txBody>
      </p:sp>
      <p:sp>
        <p:nvSpPr>
          <p:cNvPr id="0" name="Rect"/>
          <p:cNvSpPr/>
          <p:nvPr/>
        </p:nvSpPr>
        <p:spPr>
          <a:xfrm>
            <a:off x="7010704" y="5760720"/>
            <a:ext cx="4236415" cy="438912"/>
          </a:xfrm>
          <a:prstGeom prst="rect">
            <a:avLst/>
          </a:prstGeom>
          <a:solidFill>
            <a:srgbClr val="303050"/>
          </a:solidFill>
          <a:ln w="0"/>
        </p:spPr>
        <p:txBody>
          <a:bodyPr wrap="square" lIns="274320" rIns="274320" tIns="91440" bIns="91440"/>
          <a:p>
            <a:pPr algn="ctr"/>
            <a:r>
              <a:rPr sz="1800" b="0" lang="en-US">
                <a:solidFill>
                  <a:srgbClr val="CCCCCC"/>
                </a:solidFill>
                <a:latin typeface="Microsoft YaHei"/>
              </a:rPr>
              <a:t>禅定</a:t>
            </a:r>
          </a:p>
        </p:txBody>
      </p:sp>
    </p:spTree>
  </p:cSld>
</p:sld>
</file>

<file path=ppt/slides/slide22.xml><?xml version="1.0" encoding="utf-8"?>
<p:sld xmlns:a="http://schemas.openxmlformats.org/drawingml/2006/main" xmlns:p="http://schemas.openxmlformats.org/presentationml/2006/main">
  <p:cSld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12192000" cy="6858000"/>
          <a:chOff x="0" y="0"/>
          <a:chExt cx="12192000" cy="6858000"/>
        </a:xfrm>
      </p:grpSpPr>
      <p:sp>
        <p:nvSpPr>
          <p:cNvPr id="0" name="Text"/>
          <p:cNvSpPr txBox="1"/>
          <p:nvPr/>
        </p:nvSpPr>
        <p:spPr>
          <a:xfrm>
            <a:off x="731520" y="274320"/>
            <a:ext cx="10698480" cy="1097280"/>
          </a:xfrm>
          <a:prstGeom prst="rect">
            <a:avLst/>
          </a:prstGeom>
        </p:spPr>
        <p:txBody>
          <a:bodyPr wrap="square"/>
          <a:p>
            <a:pPr algn="ctr"/>
            <a:r>
              <a:rPr sz="3600" b="1" lang="en-US">
                <a:solidFill>
                  <a:srgbClr val="FFD700"/>
                </a:solidFill>
                <a:latin typeface="Microsoft YaHei"/>
              </a:rPr>
              <a:t>🎤 拼读接力</a:t>
            </a:r>
          </a:p>
        </p:txBody>
      </p:sp>
      <p:sp>
        <p:nvSpPr>
          <p:cNvPr id="0" name="Rect"/>
          <p:cNvSpPr/>
          <p:nvPr/>
        </p:nvSpPr>
        <p:spPr>
          <a:xfrm>
            <a:off x="731520" y="1645920"/>
            <a:ext cx="10698480" cy="4114800"/>
          </a:xfrm>
          <a:prstGeom prst="rect">
            <a:avLst/>
          </a:prstGeom>
          <a:solidFill>
            <a:srgbClr val="252542"/>
          </a:solidFill>
          <a:ln w="0"/>
        </p:spPr>
        <p:txBody>
          <a:bodyPr wrap="square" lIns="274320" rIns="274320" tIns="91440" bIns="91440"/>
          <a:p>
            <a:pPr algn="ctr"/>
            <a:r>
              <a:rPr sz="2400" b="1" lang="en-US">
                <a:solidFill>
                  <a:srgbClr val="FFFFFF"/>
                </a:solidFill>
                <a:latin typeface="Microsoft YaHei"/>
              </a:rPr>
              <a:t>按名单顺序，一人一词：</a:t>
            </a:r>
          </a:p>
          <a:p>
            <a:pPr algn="ctr"/>
            <a:r>
              <a:rPr sz="2400" b="1" lang="en-US">
                <a:solidFill>
                  <a:srgbClr val="FFFFFF"/>
                </a:solidFill>
                <a:latin typeface="Microsoft YaHei"/>
              </a:rPr>
              <a:t/>
            </a:r>
          </a:p>
          <a:p>
            <a:pPr algn="ctr"/>
            <a:r>
              <a:rPr sz="2400" b="1" lang="en-US">
                <a:solidFill>
                  <a:srgbClr val="FFFFFF"/>
                </a:solidFill>
                <a:latin typeface="Microsoft YaHei"/>
              </a:rPr>
              <a:t>① 读辅音名 → "ฟ ฟัน"</a:t>
            </a:r>
          </a:p>
          <a:p>
            <a:pPr algn="ctr"/>
            <a:r>
              <a:rPr sz="2400" b="1" lang="en-US">
                <a:solidFill>
                  <a:srgbClr val="FFFFFF"/>
                </a:solidFill>
                <a:latin typeface="Microsoft YaHei"/>
              </a:rPr>
              <a:t>② 读元音 → "สระ ไอ"</a:t>
            </a:r>
          </a:p>
          <a:p>
            <a:pPr algn="ctr"/>
            <a:r>
              <a:rPr sz="2400" b="1" lang="en-US">
                <a:solidFill>
                  <a:srgbClr val="FFFFFF"/>
                </a:solidFill>
                <a:latin typeface="Microsoft YaHei"/>
              </a:rPr>
              <a:t>③ 拼出音节 + 声调 → "ไฟ (1调)"</a:t>
            </a:r>
          </a:p>
          <a:p>
            <a:pPr algn="ctr"/>
            <a:r>
              <a:rPr sz="2400" b="1" lang="en-US">
                <a:solidFill>
                  <a:srgbClr val="FFFFFF"/>
                </a:solidFill>
                <a:latin typeface="Microsoft YaHei"/>
              </a:rPr>
              <a:t>④ 说出意思 → "火"</a:t>
            </a:r>
          </a:p>
          <a:p>
            <a:pPr algn="ctr"/>
            <a:r>
              <a:rPr sz="2400" b="1" lang="en-US">
                <a:solidFill>
                  <a:srgbClr val="FFFFFF"/>
                </a:solidFill>
                <a:latin typeface="Microsoft YaHei"/>
              </a:rPr>
              <a:t/>
            </a:r>
          </a:p>
          <a:p>
            <a:pPr algn="ctr"/>
            <a:r>
              <a:rPr sz="2400" b="1" lang="en-US">
                <a:solidFill>
                  <a:srgbClr val="FFFFFF"/>
                </a:solidFill>
                <a:latin typeface="Microsoft YaHei"/>
              </a:rPr>
              <a:t>⏱ 超时 5 秒 → 下一位接盘</a:t>
            </a:r>
          </a:p>
        </p:txBody>
      </p:sp>
    </p:spTree>
  </p:cSld>
</p:sld>
</file>

<file path=ppt/slides/slide23.xml><?xml version="1.0" encoding="utf-8"?>
<p:sld xmlns:a="http://schemas.openxmlformats.org/drawingml/2006/main" xmlns:p="http://schemas.openxmlformats.org/presentationml/2006/main">
  <p:cSld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12192000" cy="6858000"/>
          <a:chOff x="0" y="0"/>
          <a:chExt cx="12192000" cy="6858000"/>
        </a:xfrm>
      </p:grpSpPr>
      <p:sp>
        <p:nvSpPr>
          <p:cNvPr id="0" name="Text"/>
          <p:cNvSpPr txBox="1"/>
          <p:nvPr/>
        </p:nvSpPr>
        <p:spPr>
          <a:xfrm>
            <a:off x="731520" y="274320"/>
            <a:ext cx="10698480" cy="1097280"/>
          </a:xfrm>
          <a:prstGeom prst="rect">
            <a:avLst/>
          </a:prstGeom>
        </p:spPr>
        <p:txBody>
          <a:bodyPr wrap="square"/>
          <a:p>
            <a:pPr algn="ctr"/>
            <a:r>
              <a:rPr sz="3600" b="1" lang="en-US">
                <a:solidFill>
                  <a:srgbClr val="FFD700"/>
                </a:solidFill>
                <a:latin typeface="Microsoft YaHei"/>
              </a:rPr>
              <a:t>🎮 综合闯关挑战</a:t>
            </a:r>
          </a:p>
        </p:txBody>
      </p:sp>
      <p:sp>
        <p:nvSpPr>
          <p:cNvPr id="0" name="Rect"/>
          <p:cNvSpPr/>
          <p:nvPr/>
        </p:nvSpPr>
        <p:spPr>
          <a:xfrm>
            <a:off x="731520" y="1645920"/>
            <a:ext cx="10698480" cy="3657600"/>
          </a:xfrm>
          <a:prstGeom prst="rect">
            <a:avLst/>
          </a:prstGeom>
          <a:solidFill>
            <a:srgbClr val="252542"/>
          </a:solidFill>
          <a:ln w="0"/>
        </p:spPr>
        <p:txBody>
          <a:bodyPr wrap="square" lIns="274320" rIns="274320" tIns="91440" bIns="91440"/>
          <a:p>
            <a:pPr algn="ctr"/>
            <a:r>
              <a:rPr sz="2600" b="1" lang="en-US">
                <a:solidFill>
                  <a:srgbClr val="FFFFFF"/>
                </a:solidFill>
                <a:latin typeface="Microsoft YaHei"/>
              </a:rPr>
              <a:t>四道关卡，答对继续，看看谁能全过 👇</a:t>
            </a:r>
          </a:p>
          <a:p>
            <a:pPr algn="ctr"/>
            <a:r>
              <a:rPr sz="2600" b="1" lang="en-US">
                <a:solidFill>
                  <a:srgbClr val="FFFFFF"/>
                </a:solidFill>
                <a:latin typeface="Microsoft YaHei"/>
              </a:rPr>
              <a:t/>
            </a:r>
          </a:p>
          <a:p>
            <a:pPr algn="ctr"/>
            <a:r>
              <a:rPr sz="2600" b="1" lang="en-US">
                <a:solidFill>
                  <a:srgbClr val="FFFFFF"/>
                </a:solidFill>
                <a:latin typeface="Microsoft YaHei"/>
              </a:rPr>
              <a:t>🎯 第一关：动物大逃亡</a:t>
            </a:r>
          </a:p>
          <a:p>
            <a:pPr algn="ctr"/>
            <a:r>
              <a:rPr sz="2600" b="1" lang="en-US">
                <a:solidFill>
                  <a:srgbClr val="FFFFFF"/>
                </a:solidFill>
                <a:latin typeface="Microsoft YaHei"/>
              </a:rPr>
              <a:t>🎯 第二关：声调排序</a:t>
            </a:r>
          </a:p>
          <a:p>
            <a:pPr algn="ctr"/>
            <a:r>
              <a:rPr sz="2600" b="1" lang="en-US">
                <a:solidFill>
                  <a:srgbClr val="FFFFFF"/>
                </a:solidFill>
                <a:latin typeface="Microsoft YaHei"/>
              </a:rPr>
              <a:t>🎯 第三关：拼词挑战</a:t>
            </a:r>
          </a:p>
          <a:p>
            <a:pPr algn="ctr"/>
            <a:r>
              <a:rPr sz="2600" b="1" lang="en-US">
                <a:solidFill>
                  <a:srgbClr val="FFFFFF"/>
                </a:solidFill>
                <a:latin typeface="Microsoft YaHei"/>
              </a:rPr>
              <a:t>🎯 第四关：听写挑战</a:t>
            </a:r>
          </a:p>
        </p:txBody>
      </p:sp>
    </p:spTree>
  </p:cSld>
</p:sld>
</file>

<file path=ppt/slides/slide24.xml><?xml version="1.0" encoding="utf-8"?>
<p:sld xmlns:a="http://schemas.openxmlformats.org/drawingml/2006/main" xmlns:p="http://schemas.openxmlformats.org/presentationml/2006/main">
  <p:cSld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12192000" cy="6858000"/>
          <a:chOff x="0" y="0"/>
          <a:chExt cx="12192000" cy="6858000"/>
        </a:xfrm>
      </p:grpSpPr>
      <p:sp>
        <p:nvSpPr>
          <p:cNvPr id="0" name="Text"/>
          <p:cNvSpPr txBox="1"/>
          <p:nvPr/>
        </p:nvSpPr>
        <p:spPr>
          <a:xfrm>
            <a:off x="731520" y="274320"/>
            <a:ext cx="10698480" cy="1097280"/>
          </a:xfrm>
          <a:prstGeom prst="rect">
            <a:avLst/>
          </a:prstGeom>
        </p:spPr>
        <p:txBody>
          <a:bodyPr wrap="square"/>
          <a:p>
            <a:pPr algn="ctr"/>
            <a:r>
              <a:rPr sz="3600" b="1" lang="en-US">
                <a:solidFill>
                  <a:srgbClr val="FFD700"/>
                </a:solidFill>
                <a:latin typeface="Microsoft YaHei"/>
              </a:rPr>
              <a:t>🎯 第一关：动物大逃亡</a:t>
            </a:r>
          </a:p>
        </p:txBody>
      </p:sp>
      <p:sp>
        <p:nvSpPr>
          <p:cNvPr id="0" name="Rect"/>
          <p:cNvSpPr/>
          <p:nvPr/>
        </p:nvSpPr>
        <p:spPr>
          <a:xfrm>
            <a:off x="731520" y="1371600"/>
            <a:ext cx="10698480" cy="4572000"/>
          </a:xfrm>
          <a:prstGeom prst="rect">
            <a:avLst/>
          </a:prstGeom>
          <a:solidFill>
            <a:srgbClr val="252542"/>
          </a:solidFill>
          <a:ln w="0"/>
        </p:spPr>
        <p:txBody>
          <a:bodyPr wrap="square" lIns="274320" rIns="274320" tIns="91440" bIns="91440"/>
          <a:p>
            <a:pPr algn="ctr"/>
            <a:r>
              <a:rPr sz="2400" b="1" lang="en-US">
                <a:solidFill>
                  <a:srgbClr val="FFFFFF"/>
                </a:solidFill>
                <a:latin typeface="Microsoft YaHei"/>
              </a:rPr>
              <a:t>墙上动物名字有一个不对——找到它！</a:t>
            </a:r>
          </a:p>
          <a:p>
            <a:pPr algn="ctr"/>
            <a:r>
              <a:rPr sz="2400" b="1" lang="en-US">
                <a:solidFill>
                  <a:srgbClr val="FFFFFF"/>
                </a:solidFill>
                <a:latin typeface="Microsoft YaHei"/>
              </a:rPr>
              <a:t/>
            </a:r>
          </a:p>
          <a:p>
            <a:pPr algn="ctr"/>
            <a:r>
              <a:rPr sz="2400" b="1" lang="en-US">
                <a:solidFill>
                  <a:srgbClr val="FFFFFF"/>
                </a:solidFill>
                <a:latin typeface="Microsoft YaHei"/>
              </a:rPr>
              <a:t>🐘 ช้าง — 大象</a:t>
            </a:r>
          </a:p>
          <a:p>
            <a:pPr algn="ctr"/>
            <a:r>
              <a:rPr sz="2400" b="1" lang="en-US">
                <a:solidFill>
                  <a:srgbClr val="FFFFFF"/>
                </a:solidFill>
                <a:latin typeface="Microsoft YaHei"/>
              </a:rPr>
              <a:t>🐎 ม้า — 马</a:t>
            </a:r>
          </a:p>
          <a:p>
            <a:pPr algn="ctr"/>
            <a:r>
              <a:rPr sz="2400" b="1" lang="en-US">
                <a:solidFill>
                  <a:srgbClr val="FFFFFF"/>
                </a:solidFill>
                <a:latin typeface="Microsoft YaHei"/>
              </a:rPr>
              <a:t>🐕 หมา — 狗</a:t>
            </a:r>
          </a:p>
          <a:p>
            <a:pPr algn="ctr"/>
            <a:r>
              <a:rPr sz="2400" b="1" lang="en-US">
                <a:solidFill>
                  <a:srgbClr val="FFFFFF"/>
                </a:solidFill>
                <a:latin typeface="Microsoft YaHei"/>
              </a:rPr>
              <a:t>🐈 แมว — 猫</a:t>
            </a:r>
          </a:p>
          <a:p>
            <a:pPr algn="ctr"/>
            <a:r>
              <a:rPr sz="2400" b="1" lang="en-US">
                <a:solidFill>
                  <a:srgbClr val="FFFFFF"/>
                </a:solidFill>
                <a:latin typeface="Microsoft YaHei"/>
              </a:rPr>
              <a:t>🦅 ฟ้า — ？？？</a:t>
            </a:r>
          </a:p>
          <a:p>
            <a:pPr algn="ctr"/>
            <a:r>
              <a:rPr sz="2400" b="1" lang="en-US">
                <a:solidFill>
                  <a:srgbClr val="FFFFFF"/>
                </a:solidFill>
                <a:latin typeface="Microsoft YaHei"/>
              </a:rPr>
              <a:t/>
            </a:r>
          </a:p>
          <a:p>
            <a:pPr algn="ctr"/>
            <a:r>
              <a:rPr sz="2400" b="1" lang="en-US">
                <a:solidFill>
                  <a:srgbClr val="FFFFFF"/>
                </a:solidFill>
                <a:latin typeface="Microsoft YaHei"/>
              </a:rPr>
              <a:t>💬 聊天框打正确名字</a:t>
            </a:r>
          </a:p>
        </p:txBody>
      </p:sp>
    </p:spTree>
  </p:cSld>
</p:sld>
</file>

<file path=ppt/slides/slide25.xml><?xml version="1.0" encoding="utf-8"?>
<p:sld xmlns:a="http://schemas.openxmlformats.org/drawingml/2006/main" xmlns:p="http://schemas.openxmlformats.org/presentationml/2006/main">
  <p:cSld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12192000" cy="6858000"/>
          <a:chOff x="0" y="0"/>
          <a:chExt cx="12192000" cy="6858000"/>
        </a:xfrm>
      </p:grpSpPr>
      <p:sp>
        <p:nvSpPr>
          <p:cNvPr id="0" name="Text"/>
          <p:cNvSpPr txBox="1"/>
          <p:nvPr/>
        </p:nvSpPr>
        <p:spPr>
          <a:xfrm>
            <a:off x="731520" y="274320"/>
            <a:ext cx="10698480" cy="1097280"/>
          </a:xfrm>
          <a:prstGeom prst="rect">
            <a:avLst/>
          </a:prstGeom>
        </p:spPr>
        <p:txBody>
          <a:bodyPr wrap="square"/>
          <a:p>
            <a:pPr algn="ctr"/>
            <a:r>
              <a:rPr sz="3600" b="1" lang="en-US">
                <a:solidFill>
                  <a:srgbClr val="FFD700"/>
                </a:solidFill>
                <a:latin typeface="Microsoft YaHei"/>
              </a:rPr>
              <a:t>🎯 第二关：声调排序</a:t>
            </a:r>
          </a:p>
        </p:txBody>
      </p:sp>
      <p:sp>
        <p:nvSpPr>
          <p:cNvPr id="0" name="Rect"/>
          <p:cNvSpPr/>
          <p:nvPr/>
        </p:nvSpPr>
        <p:spPr>
          <a:xfrm>
            <a:off x="731520" y="2011680"/>
            <a:ext cx="10698480" cy="3200400"/>
          </a:xfrm>
          <a:prstGeom prst="rect">
            <a:avLst/>
          </a:prstGeom>
          <a:solidFill>
            <a:srgbClr val="252542"/>
          </a:solidFill>
          <a:ln w="0"/>
        </p:spPr>
        <p:txBody>
          <a:bodyPr wrap="square" lIns="274320" rIns="274320" tIns="91440" bIns="91440"/>
          <a:p>
            <a:pPr algn="ctr"/>
            <a:r>
              <a:rPr sz="2800" b="1" lang="en-US">
                <a:solidFill>
                  <a:srgbClr val="FFFFFF"/>
                </a:solidFill>
                <a:latin typeface="Microsoft YaHei"/>
              </a:rPr>
              <a:t>按 1 → 2 → 3 → 4 → 5 调排列：</a:t>
            </a:r>
          </a:p>
          <a:p>
            <a:pPr algn="ctr"/>
            <a:r>
              <a:rPr sz="2800" b="1" lang="en-US">
                <a:solidFill>
                  <a:srgbClr val="FFFFFF"/>
                </a:solidFill>
                <a:latin typeface="Microsoft YaHei"/>
              </a:rPr>
              <a:t/>
            </a:r>
          </a:p>
          <a:p>
            <a:pPr algn="ctr"/>
            <a:r>
              <a:rPr sz="2800" b="1" lang="en-US">
                <a:solidFill>
                  <a:srgbClr val="FFFFFF"/>
                </a:solidFill>
                <a:latin typeface="Microsoft YaHei"/>
              </a:rPr>
              <a:t>      ไฟ  ·  ฟ้า  ·  พ่อ  ·  พี่  ·  ฟัน</a:t>
            </a:r>
          </a:p>
          <a:p>
            <a:pPr algn="ctr"/>
            <a:r>
              <a:rPr sz="2800" b="1" lang="en-US">
                <a:solidFill>
                  <a:srgbClr val="FFFFFF"/>
                </a:solidFill>
                <a:latin typeface="Microsoft YaHei"/>
              </a:rPr>
              <a:t/>
            </a:r>
          </a:p>
          <a:p>
            <a:pPr algn="ctr"/>
            <a:r>
              <a:rPr sz="2800" b="1" lang="en-US">
                <a:solidFill>
                  <a:srgbClr val="FFFFFF"/>
                </a:solidFill>
                <a:latin typeface="Microsoft YaHei"/>
              </a:rPr>
              <a:t>💬 聊天框发数字序列</a:t>
            </a:r>
          </a:p>
        </p:txBody>
      </p:sp>
    </p:spTree>
  </p:cSld>
</p:sld>
</file>

<file path=ppt/slides/slide26.xml><?xml version="1.0" encoding="utf-8"?>
<p:sld xmlns:a="http://schemas.openxmlformats.org/drawingml/2006/main" xmlns:p="http://schemas.openxmlformats.org/presentationml/2006/main">
  <p:cSld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12192000" cy="6858000"/>
          <a:chOff x="0" y="0"/>
          <a:chExt cx="12192000" cy="6858000"/>
        </a:xfrm>
      </p:grpSpPr>
      <p:sp>
        <p:nvSpPr>
          <p:cNvPr id="0" name="Text"/>
          <p:cNvSpPr txBox="1"/>
          <p:nvPr/>
        </p:nvSpPr>
        <p:spPr>
          <a:xfrm>
            <a:off x="731520" y="274320"/>
            <a:ext cx="10698480" cy="1097280"/>
          </a:xfrm>
          <a:prstGeom prst="rect">
            <a:avLst/>
          </a:prstGeom>
        </p:spPr>
        <p:txBody>
          <a:bodyPr wrap="square"/>
          <a:p>
            <a:pPr algn="ctr"/>
            <a:r>
              <a:rPr sz="3600" b="1" lang="en-US">
                <a:solidFill>
                  <a:srgbClr val="00FF87"/>
                </a:solidFill>
                <a:latin typeface="Microsoft YaHei"/>
              </a:rPr>
              <a:t>✏️ 第二关答案</a:t>
            </a:r>
          </a:p>
        </p:txBody>
      </p:sp>
      <p:sp>
        <p:nvSpPr>
          <p:cNvPr id="0" name="Rect"/>
          <p:cNvSpPr/>
          <p:nvPr/>
        </p:nvSpPr>
        <p:spPr>
          <a:xfrm>
            <a:off x="731520" y="1371600"/>
            <a:ext cx="10698480" cy="4114800"/>
          </a:xfrm>
          <a:prstGeom prst="rect">
            <a:avLst/>
          </a:prstGeom>
          <a:solidFill>
            <a:srgbClr val="252542"/>
          </a:solidFill>
          <a:ln w="0"/>
        </p:spPr>
        <p:txBody>
          <a:bodyPr wrap="square" lIns="274320" rIns="274320" tIns="91440" bIns="91440"/>
          <a:p>
            <a:pPr algn="ctr"/>
            <a:r>
              <a:rPr sz="2200" b="1" lang="en-US">
                <a:solidFill>
                  <a:srgbClr val="FFFFFF"/>
                </a:solidFill>
                <a:latin typeface="Microsoft YaHei"/>
              </a:rPr>
              <a:t>ไฟ（1调） — ฟัน（1调）→ 两个都是 1 调 ✓</a:t>
            </a:r>
          </a:p>
          <a:p>
            <a:pPr algn="ctr"/>
            <a:r>
              <a:rPr sz="2200" b="1" lang="en-US">
                <a:solidFill>
                  <a:srgbClr val="FFFFFF"/>
                </a:solidFill>
                <a:latin typeface="Microsoft YaHei"/>
              </a:rPr>
              <a:t>พ่อ（3调） — พี่（3调）→ 两个都是 3 调 ✓</a:t>
            </a:r>
          </a:p>
          <a:p>
            <a:pPr algn="ctr"/>
            <a:r>
              <a:rPr sz="2200" b="1" lang="en-US">
                <a:solidFill>
                  <a:srgbClr val="FFFFFF"/>
                </a:solidFill>
                <a:latin typeface="Microsoft YaHei"/>
              </a:rPr>
              <a:t>ฟ้า（4调）</a:t>
            </a:r>
          </a:p>
          <a:p>
            <a:pPr algn="ctr"/>
            <a:r>
              <a:rPr sz="2200" b="1" lang="en-US">
                <a:solidFill>
                  <a:srgbClr val="FFFFFF"/>
                </a:solidFill>
                <a:latin typeface="Microsoft YaHei"/>
              </a:rPr>
              <a:t/>
            </a:r>
          </a:p>
          <a:p>
            <a:pPr algn="ctr"/>
            <a:r>
              <a:rPr sz="2200" b="1" lang="en-US">
                <a:solidFill>
                  <a:srgbClr val="FFFFFF"/>
                </a:solidFill>
                <a:latin typeface="Microsoft YaHei"/>
              </a:rPr>
              <a:t>序列：1 → 1 → 3 → 3 → 4  ✓</a:t>
            </a:r>
          </a:p>
          <a:p>
            <a:pPr algn="ctr"/>
            <a:r>
              <a:rPr sz="2200" b="1" lang="en-US">
                <a:solidFill>
                  <a:srgbClr val="FFFFFF"/>
                </a:solidFill>
                <a:latin typeface="Microsoft YaHei"/>
              </a:rPr>
              <a:t/>
            </a:r>
          </a:p>
          <a:p>
            <a:pPr algn="ctr"/>
            <a:r>
              <a:rPr sz="2200" b="1" lang="en-US">
                <a:solidFill>
                  <a:srgbClr val="FFFFFF"/>
                </a:solidFill>
                <a:latin typeface="Microsoft YaHei"/>
              </a:rPr>
              <a:t>规律：低辅音 + 长元音 + ่ = 3 调</a:t>
            </a:r>
          </a:p>
          <a:p>
            <a:pPr algn="ctr"/>
            <a:r>
              <a:rPr sz="2200" b="1" lang="en-US">
                <a:solidFill>
                  <a:srgbClr val="FFFFFF"/>
                </a:solidFill>
                <a:latin typeface="Microsoft YaHei"/>
              </a:rPr>
              <a:t>      低辅音 + 长元音 + ้ = 4 调</a:t>
            </a:r>
          </a:p>
        </p:txBody>
      </p:sp>
    </p:spTree>
  </p:cSld>
</p:sld>
</file>

<file path=ppt/slides/slide27.xml><?xml version="1.0" encoding="utf-8"?>
<p:sld xmlns:a="http://schemas.openxmlformats.org/drawingml/2006/main" xmlns:p="http://schemas.openxmlformats.org/presentationml/2006/main">
  <p:cSld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12192000" cy="6858000"/>
          <a:chOff x="0" y="0"/>
          <a:chExt cx="12192000" cy="6858000"/>
        </a:xfrm>
      </p:grpSpPr>
      <p:sp>
        <p:nvSpPr>
          <p:cNvPr id="0" name="Text"/>
          <p:cNvSpPr txBox="1"/>
          <p:nvPr/>
        </p:nvSpPr>
        <p:spPr>
          <a:xfrm>
            <a:off x="731520" y="274320"/>
            <a:ext cx="10698480" cy="1097280"/>
          </a:xfrm>
          <a:prstGeom prst="rect">
            <a:avLst/>
          </a:prstGeom>
        </p:spPr>
        <p:txBody>
          <a:bodyPr wrap="square"/>
          <a:p>
            <a:pPr algn="ctr"/>
            <a:r>
              <a:rPr sz="3600" b="1" lang="en-US">
                <a:solidFill>
                  <a:srgbClr val="FFD700"/>
                </a:solidFill>
                <a:latin typeface="Microsoft YaHei"/>
              </a:rPr>
              <a:t>🎯 第三关：拼词挑战</a:t>
            </a:r>
          </a:p>
        </p:txBody>
      </p:sp>
      <p:sp>
        <p:nvSpPr>
          <p:cNvPr id="0" name="Rect"/>
          <p:cNvSpPr/>
          <p:nvPr/>
        </p:nvSpPr>
        <p:spPr>
          <a:xfrm>
            <a:off x="731520" y="1828800"/>
            <a:ext cx="10698480" cy="3200400"/>
          </a:xfrm>
          <a:prstGeom prst="rect">
            <a:avLst/>
          </a:prstGeom>
          <a:solidFill>
            <a:srgbClr val="252542"/>
          </a:solidFill>
          <a:ln w="0"/>
        </p:spPr>
        <p:txBody>
          <a:bodyPr wrap="square" lIns="274320" rIns="274320" tIns="91440" bIns="91440"/>
          <a:p>
            <a:pPr algn="ctr"/>
            <a:r>
              <a:rPr sz="2600" b="1" lang="en-US">
                <a:solidFill>
                  <a:srgbClr val="FFFFFF"/>
                </a:solidFill>
                <a:latin typeface="Microsoft YaHei"/>
              </a:rPr>
              <a:t>碎片：พ / ฌ / ฟ / -า / -้า / ไ- / เ-อ</a:t>
            </a:r>
          </a:p>
          <a:p>
            <a:pPr algn="ctr"/>
            <a:r>
              <a:rPr sz="2600" b="1" lang="en-US">
                <a:solidFill>
                  <a:srgbClr val="FFFFFF"/>
                </a:solidFill>
                <a:latin typeface="Microsoft YaHei"/>
              </a:rPr>
              <a:t/>
            </a:r>
          </a:p>
          <a:p>
            <a:pPr algn="ctr"/>
            <a:r>
              <a:rPr sz="2600" b="1" lang="en-US">
                <a:solidFill>
                  <a:srgbClr val="FFFFFF"/>
                </a:solidFill>
                <a:latin typeface="Microsoft YaHei"/>
              </a:rPr>
              <a:t>提示：拼出 3 个今天学的词</a:t>
            </a:r>
          </a:p>
          <a:p>
            <a:pPr algn="ctr"/>
            <a:r>
              <a:rPr sz="2600" b="1" lang="en-US">
                <a:solidFill>
                  <a:srgbClr val="FFFFFF"/>
                </a:solidFill>
                <a:latin typeface="Microsoft YaHei"/>
              </a:rPr>
              <a:t/>
            </a:r>
          </a:p>
          <a:p>
            <a:pPr algn="ctr"/>
            <a:r>
              <a:rPr sz="2600" b="1" lang="en-US">
                <a:solidFill>
                  <a:srgbClr val="FFFFFF"/>
                </a:solidFill>
                <a:latin typeface="Microsoft YaHei"/>
              </a:rPr>
              <a:t>💬 聊天框打完整单词</a:t>
            </a:r>
          </a:p>
        </p:txBody>
      </p:sp>
    </p:spTree>
  </p:cSld>
</p:sld>
</file>

<file path=ppt/slides/slide28.xml><?xml version="1.0" encoding="utf-8"?>
<p:sld xmlns:a="http://schemas.openxmlformats.org/drawingml/2006/main" xmlns:p="http://schemas.openxmlformats.org/presentationml/2006/main">
  <p:cSld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12192000" cy="6858000"/>
          <a:chOff x="0" y="0"/>
          <a:chExt cx="12192000" cy="6858000"/>
        </a:xfrm>
      </p:grpSpPr>
      <p:sp>
        <p:nvSpPr>
          <p:cNvPr id="0" name="Text"/>
          <p:cNvSpPr txBox="1"/>
          <p:nvPr/>
        </p:nvSpPr>
        <p:spPr>
          <a:xfrm>
            <a:off x="731520" y="274320"/>
            <a:ext cx="10698480" cy="1097280"/>
          </a:xfrm>
          <a:prstGeom prst="rect">
            <a:avLst/>
          </a:prstGeom>
        </p:spPr>
        <p:txBody>
          <a:bodyPr wrap="square"/>
          <a:p>
            <a:pPr algn="ctr"/>
            <a:r>
              <a:rPr sz="3600" b="1" lang="en-US">
                <a:solidFill>
                  <a:srgbClr val="00FF87"/>
                </a:solidFill>
                <a:latin typeface="Microsoft YaHei"/>
              </a:rPr>
              <a:t>✏️ 拼词答案</a:t>
            </a:r>
          </a:p>
        </p:txBody>
      </p:sp>
      <p:sp>
        <p:nvSpPr>
          <p:cNvPr id="0" name="Rect"/>
          <p:cNvSpPr/>
          <p:nvPr/>
        </p:nvSpPr>
        <p:spPr>
          <a:xfrm>
            <a:off x="731520" y="1828800"/>
            <a:ext cx="10698480" cy="2743200"/>
          </a:xfrm>
          <a:prstGeom prst="rect">
            <a:avLst/>
          </a:prstGeom>
          <a:solidFill>
            <a:srgbClr val="252542"/>
          </a:solidFill>
          <a:ln w="0"/>
        </p:spPr>
        <p:txBody>
          <a:bodyPr wrap="square" lIns="274320" rIns="274320" tIns="91440" bIns="91440"/>
          <a:p>
            <a:pPr algn="ctr"/>
            <a:r>
              <a:rPr sz="2600" b="1" lang="en-US">
                <a:solidFill>
                  <a:srgbClr val="00FF87"/>
                </a:solidFill>
                <a:latin typeface="Microsoft YaHei"/>
              </a:rPr>
              <a:t>ฟ้า  ·  ไฟ  ·  เฌอ</a:t>
            </a:r>
          </a:p>
          <a:p>
            <a:pPr algn="ctr"/>
            <a:r>
              <a:rPr sz="2600" b="1" lang="en-US">
                <a:solidFill>
                  <a:srgbClr val="00FF87"/>
                </a:solidFill>
                <a:latin typeface="Microsoft YaHei"/>
              </a:rPr>
              <a:t/>
            </a:r>
          </a:p>
          <a:p>
            <a:pPr algn="ctr"/>
            <a:r>
              <a:rPr sz="2600" b="1" lang="en-US">
                <a:solidFill>
                  <a:srgbClr val="00FF87"/>
                </a:solidFill>
                <a:latin typeface="Microsoft YaHei"/>
              </a:rPr>
              <a:t>也可以是：พ่อ · พา · ฯลฯ</a:t>
            </a:r>
          </a:p>
          <a:p>
            <a:pPr algn="ctr"/>
            <a:r>
              <a:rPr sz="2600" b="1" lang="en-US">
                <a:solidFill>
                  <a:srgbClr val="00FF87"/>
                </a:solidFill>
                <a:latin typeface="Microsoft YaHei"/>
              </a:rPr>
              <a:t>任 3 个包含 ฌ/พ/ฟ 的词 → 🔓 过关！</a:t>
            </a:r>
          </a:p>
        </p:txBody>
      </p:sp>
    </p:spTree>
  </p:cSld>
</p:sld>
</file>

<file path=ppt/slides/slide29.xml><?xml version="1.0" encoding="utf-8"?>
<p:sld xmlns:a="http://schemas.openxmlformats.org/drawingml/2006/main" xmlns:p="http://schemas.openxmlformats.org/presentationml/2006/main">
  <p:cSld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12192000" cy="6858000"/>
          <a:chOff x="0" y="0"/>
          <a:chExt cx="12192000" cy="6858000"/>
        </a:xfrm>
      </p:grpSpPr>
      <p:sp>
        <p:nvSpPr>
          <p:cNvPr id="0" name="Text"/>
          <p:cNvSpPr txBox="1"/>
          <p:nvPr/>
        </p:nvSpPr>
        <p:spPr>
          <a:xfrm>
            <a:off x="731520" y="274320"/>
            <a:ext cx="10698480" cy="1097280"/>
          </a:xfrm>
          <a:prstGeom prst="rect">
            <a:avLst/>
          </a:prstGeom>
        </p:spPr>
        <p:txBody>
          <a:bodyPr wrap="square"/>
          <a:p>
            <a:pPr algn="ctr"/>
            <a:r>
              <a:rPr sz="3600" b="1" lang="en-US">
                <a:solidFill>
                  <a:srgbClr val="FFD700"/>
                </a:solidFill>
                <a:latin typeface="Microsoft YaHei"/>
              </a:rPr>
              <a:t>🎯 第四关：听写挑战</a:t>
            </a:r>
          </a:p>
        </p:txBody>
      </p:sp>
      <p:sp>
        <p:nvSpPr>
          <p:cNvPr id="0" name="Rect"/>
          <p:cNvSpPr/>
          <p:nvPr/>
        </p:nvSpPr>
        <p:spPr>
          <a:xfrm>
            <a:off x="731520" y="1828800"/>
            <a:ext cx="10698480" cy="3200400"/>
          </a:xfrm>
          <a:prstGeom prst="rect">
            <a:avLst/>
          </a:prstGeom>
          <a:solidFill>
            <a:srgbClr val="252542"/>
          </a:solidFill>
          <a:ln w="0"/>
        </p:spPr>
        <p:txBody>
          <a:bodyPr wrap="square" lIns="274320" rIns="274320" tIns="91440" bIns="91440"/>
          <a:p>
            <a:pPr algn="ctr"/>
            <a:r>
              <a:rPr sz="2600" b="1" lang="en-US">
                <a:solidFill>
                  <a:srgbClr val="FFFFFF"/>
                </a:solidFill>
                <a:latin typeface="Microsoft YaHei"/>
              </a:rPr>
              <a:t>老师读音节 → 聊天框拼写：</a:t>
            </a:r>
          </a:p>
          <a:p>
            <a:pPr algn="ctr"/>
            <a:r>
              <a:rPr sz="2600" b="1" lang="en-US">
                <a:solidFill>
                  <a:srgbClr val="FFFFFF"/>
                </a:solidFill>
                <a:latin typeface="Microsoft YaHei"/>
              </a:rPr>
              <a:t/>
            </a:r>
          </a:p>
          <a:p>
            <a:pPr algn="ctr"/>
            <a:r>
              <a:rPr sz="2600" b="1" lang="en-US">
                <a:solidFill>
                  <a:srgbClr val="FFFFFF"/>
                </a:solidFill>
                <a:latin typeface="Microsoft YaHei"/>
              </a:rPr>
              <a:t>① ______</a:t>
            </a:r>
          </a:p>
          <a:p>
            <a:pPr algn="ctr"/>
            <a:r>
              <a:rPr sz="2600" b="1" lang="en-US">
                <a:solidFill>
                  <a:srgbClr val="FFFFFF"/>
                </a:solidFill>
                <a:latin typeface="Microsoft YaHei"/>
              </a:rPr>
              <a:t>② ______</a:t>
            </a:r>
          </a:p>
          <a:p>
            <a:pPr algn="ctr"/>
            <a:r>
              <a:rPr sz="2600" b="1" lang="en-US">
                <a:solidFill>
                  <a:srgbClr val="FFFFFF"/>
                </a:solidFill>
                <a:latin typeface="Microsoft YaHei"/>
              </a:rPr>
              <a:t>③ ______</a:t>
            </a:r>
          </a:p>
          <a:p>
            <a:pPr algn="ctr"/>
            <a:r>
              <a:rPr sz="2600" b="1" lang="en-US">
                <a:solidFill>
                  <a:srgbClr val="FFFFFF"/>
                </a:solidFill>
                <a:latin typeface="Microsoft YaHei"/>
              </a:rPr>
              <a:t>④ ______</a:t>
            </a:r>
          </a:p>
          <a:p>
            <a:pPr algn="ctr"/>
            <a:r>
              <a:rPr sz="2600" b="1" lang="en-US">
                <a:solidFill>
                  <a:srgbClr val="FFFFFF"/>
                </a:solidFill>
                <a:latin typeface="Microsoft YaHei"/>
              </a:rPr>
              <a:t>⑤ ______</a:t>
            </a:r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>
  <p:cSld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12192000" cy="6858000"/>
          <a:chOff x="0" y="0"/>
          <a:chExt cx="12192000" cy="6858000"/>
        </a:xfrm>
      </p:grpSpPr>
      <p:sp>
        <p:nvSpPr>
          <p:cNvPr id="0" name="Text"/>
          <p:cNvSpPr txBox="1"/>
          <p:nvPr/>
        </p:nvSpPr>
        <p:spPr>
          <a:xfrm>
            <a:off x="731520" y="274320"/>
            <a:ext cx="10698480" cy="1097280"/>
          </a:xfrm>
          <a:prstGeom prst="rect">
            <a:avLst/>
          </a:prstGeom>
        </p:spPr>
        <p:txBody>
          <a:bodyPr wrap="square"/>
          <a:p>
            <a:pPr algn="ctr"/>
            <a:r>
              <a:rPr sz="3600" b="1" lang="en-US">
                <a:solidFill>
                  <a:srgbClr val="FFD700"/>
                </a:solidFill>
                <a:latin typeface="Microsoft YaHei"/>
              </a:rPr>
              <a:t>🔥 热身快问</a:t>
            </a:r>
          </a:p>
        </p:txBody>
      </p:sp>
      <p:sp>
        <p:nvSpPr>
          <p:cNvPr id="0" name="Rect"/>
          <p:cNvSpPr/>
          <p:nvPr/>
        </p:nvSpPr>
        <p:spPr>
          <a:xfrm>
            <a:off x="731520" y="1645920"/>
            <a:ext cx="10698480" cy="2286000"/>
          </a:xfrm>
          <a:prstGeom prst="rect">
            <a:avLst/>
          </a:prstGeom>
          <a:solidFill>
            <a:srgbClr val="252542"/>
          </a:solidFill>
          <a:ln w="0"/>
        </p:spPr>
        <p:txBody>
          <a:bodyPr wrap="square" lIns="274320" rIns="274320" tIns="91440" bIns="91440"/>
          <a:p>
            <a:pPr algn="ctr"/>
            <a:r>
              <a:rPr sz="2800" b="1" lang="en-US">
                <a:solidFill>
                  <a:srgbClr val="FFFFFF"/>
                </a:solidFill>
                <a:latin typeface="Microsoft YaHei"/>
              </a:rPr>
              <a:t>泰语里"马"和"狗"的首辅音分别是？</a:t>
            </a:r>
          </a:p>
          <a:p>
            <a:pPr algn="ctr"/>
            <a:r>
              <a:rPr sz="2800" b="1" lang="en-US">
                <a:solidFill>
                  <a:srgbClr val="FFFFFF"/>
                </a:solidFill>
                <a:latin typeface="Microsoft YaHei"/>
              </a:rPr>
              <a:t/>
            </a:r>
          </a:p>
          <a:p>
            <a:pPr algn="ctr"/>
            <a:r>
              <a:rPr sz="2800" b="1" lang="en-US">
                <a:solidFill>
                  <a:srgbClr val="FFFFFF"/>
                </a:solidFill>
                <a:latin typeface="Microsoft YaHei"/>
              </a:rPr>
              <a:t>A. ม 和 ห</a:t>
            </a:r>
          </a:p>
          <a:p>
            <a:pPr algn="ctr"/>
            <a:r>
              <a:rPr sz="2800" b="1" lang="en-US">
                <a:solidFill>
                  <a:srgbClr val="FFFFFF"/>
                </a:solidFill>
                <a:latin typeface="Microsoft YaHei"/>
              </a:rPr>
              <a:t>B. ฟ 和 พ</a:t>
            </a:r>
          </a:p>
          <a:p>
            <a:pPr algn="ctr"/>
            <a:r>
              <a:rPr sz="2800" b="1" lang="en-US">
                <a:solidFill>
                  <a:srgbClr val="FFFFFF"/>
                </a:solidFill>
                <a:latin typeface="Microsoft YaHei"/>
              </a:rPr>
              <a:t>C. ม 和 ห</a:t>
            </a:r>
          </a:p>
          <a:p>
            <a:pPr algn="ctr"/>
            <a:r>
              <a:rPr sz="2800" b="1" lang="en-US">
                <a:solidFill>
                  <a:srgbClr val="FFFFFF"/>
                </a:solidFill>
                <a:latin typeface="Microsoft YaHei"/>
              </a:rPr>
              <a:t>D. 以上都不对</a:t>
            </a:r>
          </a:p>
        </p:txBody>
      </p:sp>
      <p:sp>
        <p:nvSpPr>
          <p:cNvPr id="0" name="Text"/>
          <p:cNvSpPr txBox="1"/>
          <p:nvPr/>
        </p:nvSpPr>
        <p:spPr>
          <a:xfrm>
            <a:off x="731520" y="4114800"/>
            <a:ext cx="10698480" cy="4572000"/>
          </a:xfrm>
          <a:prstGeom prst="rect">
            <a:avLst/>
          </a:prstGeom>
        </p:spPr>
        <p:txBody>
          <a:bodyPr wrap="square"/>
          <a:p>
            <a:pPr algn="ctr"/>
            <a:r>
              <a:rPr sz="2200" b="1" lang="en-US">
                <a:solidFill>
                  <a:srgbClr val="00E5FF"/>
                </a:solidFill>
                <a:latin typeface="Microsoft YaHei"/>
              </a:rPr>
              <a:t>💬 聊天框打字母</a:t>
            </a:r>
          </a:p>
        </p:txBody>
      </p:sp>
    </p:spTree>
  </p:cSld>
</p:sld>
</file>

<file path=ppt/slides/slide30.xml><?xml version="1.0" encoding="utf-8"?>
<p:sld xmlns:a="http://schemas.openxmlformats.org/drawingml/2006/main" xmlns:p="http://schemas.openxmlformats.org/presentationml/2006/main">
  <p:cSld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12192000" cy="6858000"/>
          <a:chOff x="0" y="0"/>
          <a:chExt cx="12192000" cy="6858000"/>
        </a:xfrm>
      </p:grpSpPr>
      <p:sp>
        <p:nvSpPr>
          <p:cNvPr id="0" name="Text"/>
          <p:cNvSpPr txBox="1"/>
          <p:nvPr/>
        </p:nvSpPr>
        <p:spPr>
          <a:xfrm>
            <a:off x="731520" y="274320"/>
            <a:ext cx="10698480" cy="1097280"/>
          </a:xfrm>
          <a:prstGeom prst="rect">
            <a:avLst/>
          </a:prstGeom>
        </p:spPr>
        <p:txBody>
          <a:bodyPr wrap="square"/>
          <a:p>
            <a:pPr algn="ctr"/>
            <a:r>
              <a:rPr sz="3600" b="1" lang="en-US">
                <a:solidFill>
                  <a:srgbClr val="00FF87"/>
                </a:solidFill>
                <a:latin typeface="Microsoft YaHei"/>
              </a:rPr>
              <a:t>✏️ 听写答案</a:t>
            </a:r>
          </a:p>
        </p:txBody>
      </p:sp>
      <p:sp>
        <p:nvSpPr>
          <p:cNvPr id="0" name="Rect"/>
          <p:cNvSpPr/>
          <p:nvPr/>
        </p:nvSpPr>
        <p:spPr>
          <a:xfrm>
            <a:off x="731520" y="1828800"/>
            <a:ext cx="10698480" cy="3200400"/>
          </a:xfrm>
          <a:prstGeom prst="rect">
            <a:avLst/>
          </a:prstGeom>
          <a:solidFill>
            <a:srgbClr val="252542"/>
          </a:solidFill>
          <a:ln w="0"/>
        </p:spPr>
        <p:txBody>
          <a:bodyPr wrap="square" lIns="274320" rIns="274320" tIns="91440" bIns="91440"/>
          <a:p>
            <a:pPr algn="ctr"/>
            <a:r>
              <a:rPr sz="2800" b="1" lang="en-US">
                <a:solidFill>
                  <a:srgbClr val="00FF87"/>
                </a:solidFill>
                <a:latin typeface="Microsoft YaHei"/>
              </a:rPr>
              <a:t>① พา</a:t>
            </a:r>
          </a:p>
          <a:p>
            <a:pPr algn="ctr"/>
            <a:r>
              <a:rPr sz="2800" b="1" lang="en-US">
                <a:solidFill>
                  <a:srgbClr val="00FF87"/>
                </a:solidFill>
                <a:latin typeface="Microsoft YaHei"/>
              </a:rPr>
              <a:t>② ฟู</a:t>
            </a:r>
          </a:p>
          <a:p>
            <a:pPr algn="ctr"/>
            <a:r>
              <a:rPr sz="2800" b="1" lang="en-US">
                <a:solidFill>
                  <a:srgbClr val="00FF87"/>
                </a:solidFill>
                <a:latin typeface="Microsoft YaHei"/>
              </a:rPr>
              <a:t>③ เฌอ</a:t>
            </a:r>
          </a:p>
          <a:p>
            <a:pPr algn="ctr"/>
            <a:r>
              <a:rPr sz="2800" b="1" lang="en-US">
                <a:solidFill>
                  <a:srgbClr val="00FF87"/>
                </a:solidFill>
                <a:latin typeface="Microsoft YaHei"/>
              </a:rPr>
              <a:t>④ พี่ฟ้า</a:t>
            </a:r>
          </a:p>
          <a:p>
            <a:pPr algn="ctr"/>
            <a:r>
              <a:rPr sz="2800" b="1" lang="en-US">
                <a:solidFill>
                  <a:srgbClr val="00FF87"/>
                </a:solidFill>
                <a:latin typeface="Microsoft YaHei"/>
              </a:rPr>
              <a:t>⑤ เพราะ</a:t>
            </a:r>
          </a:p>
        </p:txBody>
      </p:sp>
    </p:spTree>
  </p:cSld>
</p:sld>
</file>

<file path=ppt/slides/slide31.xml><?xml version="1.0" encoding="utf-8"?>
<p:sld xmlns:a="http://schemas.openxmlformats.org/drawingml/2006/main" xmlns:p="http://schemas.openxmlformats.org/presentationml/2006/main">
  <p:cSld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12192000" cy="6858000"/>
          <a:chOff x="0" y="0"/>
          <a:chExt cx="12192000" cy="6858000"/>
        </a:xfrm>
      </p:grpSpPr>
      <p:sp>
        <p:nvSpPr>
          <p:cNvPr id="0" name="Text"/>
          <p:cNvSpPr txBox="1"/>
          <p:nvPr/>
        </p:nvSpPr>
        <p:spPr>
          <a:xfrm>
            <a:off x="731520" y="274320"/>
            <a:ext cx="10698480" cy="1097280"/>
          </a:xfrm>
          <a:prstGeom prst="rect">
            <a:avLst/>
          </a:prstGeom>
        </p:spPr>
        <p:txBody>
          <a:bodyPr wrap="square"/>
          <a:p>
            <a:pPr algn="ctr"/>
            <a:r>
              <a:rPr sz="4000" b="1" lang="en-US">
                <a:solidFill>
                  <a:srgbClr val="FFD700"/>
                </a:solidFill>
                <a:latin typeface="Microsoft YaHei"/>
              </a:rPr>
              <a:t>🎉 闯关完成！</a:t>
            </a:r>
          </a:p>
        </p:txBody>
      </p:sp>
      <p:sp>
        <p:nvSpPr>
          <p:cNvPr id="0" name="Text"/>
          <p:cNvSpPr txBox="1"/>
          <p:nvPr/>
        </p:nvSpPr>
        <p:spPr>
          <a:xfrm>
            <a:off x="731520" y="2286000"/>
            <a:ext cx="10698480" cy="4572000"/>
          </a:xfrm>
          <a:prstGeom prst="rect">
            <a:avLst/>
          </a:prstGeom>
        </p:spPr>
        <p:txBody>
          <a:bodyPr wrap="square"/>
          <a:p>
            <a:pPr algn="ctr"/>
            <a:r>
              <a:rPr sz="3600" b="1" lang="en-US">
                <a:solidFill>
                  <a:srgbClr val="FFD700"/>
                </a:solidFill>
                <a:latin typeface="Microsoft YaHei"/>
              </a:rPr>
              <a:t>全过的同学给自己鼓个掌 👏</a:t>
            </a:r>
          </a:p>
          <a:p>
            <a:pPr algn="ctr"/>
            <a:r>
              <a:rPr sz="3600" b="1" lang="en-US">
                <a:solidFill>
                  <a:srgbClr val="FFD700"/>
                </a:solidFill>
                <a:latin typeface="Microsoft YaHei"/>
              </a:rPr>
              <a:t>🏆 你太厉害了！</a:t>
            </a:r>
          </a:p>
        </p:txBody>
      </p:sp>
    </p:spTree>
  </p:cSld>
</p:sld>
</file>

<file path=ppt/slides/slide32.xml><?xml version="1.0" encoding="utf-8"?>
<p:sld xmlns:a="http://schemas.openxmlformats.org/drawingml/2006/main" xmlns:p="http://schemas.openxmlformats.org/presentationml/2006/main">
  <p:cSld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12192000" cy="6858000"/>
          <a:chOff x="0" y="0"/>
          <a:chExt cx="12192000" cy="6858000"/>
        </a:xfrm>
      </p:grpSpPr>
      <p:sp>
        <p:nvSpPr>
          <p:cNvPr id="0" name="Text"/>
          <p:cNvSpPr txBox="1"/>
          <p:nvPr/>
        </p:nvSpPr>
        <p:spPr>
          <a:xfrm>
            <a:off x="731520" y="274320"/>
            <a:ext cx="10698480" cy="1097280"/>
          </a:xfrm>
          <a:prstGeom prst="rect">
            <a:avLst/>
          </a:prstGeom>
        </p:spPr>
        <p:txBody>
          <a:bodyPr wrap="square"/>
          <a:p>
            <a:pPr algn="ctr"/>
            <a:r>
              <a:rPr sz="3600" b="1" lang="en-US">
                <a:solidFill>
                  <a:srgbClr val="FFD700"/>
                </a:solidFill>
                <a:latin typeface="Microsoft YaHei"/>
              </a:rPr>
              <a:t>🎭 谁是卧底 · 词汇版</a:t>
            </a:r>
          </a:p>
        </p:txBody>
      </p:sp>
      <p:sp>
        <p:nvSpPr>
          <p:cNvPr id="0" name="Rect"/>
          <p:cNvSpPr/>
          <p:nvPr/>
        </p:nvSpPr>
        <p:spPr>
          <a:xfrm>
            <a:off x="731520" y="1828800"/>
            <a:ext cx="10698480" cy="3200400"/>
          </a:xfrm>
          <a:prstGeom prst="rect">
            <a:avLst/>
          </a:prstGeom>
          <a:solidFill>
            <a:srgbClr val="252542"/>
          </a:solidFill>
          <a:ln w="0"/>
        </p:spPr>
        <p:txBody>
          <a:bodyPr wrap="square" lIns="274320" rIns="274320" tIns="91440" bIns="91440"/>
          <a:p>
            <a:pPr algn="ctr"/>
            <a:r>
              <a:rPr sz="2400" b="1" lang="en-US">
                <a:solidFill>
                  <a:srgbClr val="FFFFFF"/>
                </a:solidFill>
                <a:latin typeface="Microsoft YaHei"/>
              </a:rPr>
              <a:t>规则：</a:t>
            </a:r>
          </a:p>
          <a:p>
            <a:pPr algn="ctr"/>
            <a:r>
              <a:rPr sz="2400" b="1" lang="en-US">
                <a:solidFill>
                  <a:srgbClr val="FFFFFF"/>
                </a:solidFill>
                <a:latin typeface="Microsoft YaHei"/>
              </a:rPr>
              <a:t>• 每人拿到一个词（老师私聊发）</a:t>
            </a:r>
          </a:p>
          <a:p>
            <a:pPr algn="ctr"/>
            <a:r>
              <a:rPr sz="2400" b="1" lang="en-US">
                <a:solidFill>
                  <a:srgbClr val="FFFFFF"/>
                </a:solidFill>
                <a:latin typeface="Microsoft YaHei"/>
              </a:rPr>
              <a:t>• 用一句话描述，不能说原词</a:t>
            </a:r>
          </a:p>
          <a:p>
            <a:pPr algn="ctr"/>
            <a:r>
              <a:rPr sz="2400" b="1" lang="en-US">
                <a:solidFill>
                  <a:srgbClr val="FFFFFF"/>
                </a:solidFill>
                <a:latin typeface="Microsoft YaHei"/>
              </a:rPr>
              <a:t>• 一轮描述 → 投票"谁是卧底"</a:t>
            </a:r>
          </a:p>
        </p:txBody>
      </p:sp>
    </p:spTree>
  </p:cSld>
</p:sld>
</file>

<file path=ppt/slides/slide33.xml><?xml version="1.0" encoding="utf-8"?>
<p:sld xmlns:a="http://schemas.openxmlformats.org/drawingml/2006/main" xmlns:p="http://schemas.openxmlformats.org/presentationml/2006/main">
  <p:cSld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12192000" cy="6858000"/>
          <a:chOff x="0" y="0"/>
          <a:chExt cx="12192000" cy="6858000"/>
        </a:xfrm>
      </p:grpSpPr>
      <p:sp>
        <p:nvSpPr>
          <p:cNvPr id="0" name="Text"/>
          <p:cNvSpPr txBox="1"/>
          <p:nvPr/>
        </p:nvSpPr>
        <p:spPr>
          <a:xfrm>
            <a:off x="731520" y="274320"/>
            <a:ext cx="10698480" cy="1097280"/>
          </a:xfrm>
          <a:prstGeom prst="rect">
            <a:avLst/>
          </a:prstGeom>
        </p:spPr>
        <p:txBody>
          <a:bodyPr wrap="square"/>
          <a:p>
            <a:pPr algn="ctr"/>
            <a:r>
              <a:rPr sz="3600" b="1" lang="en-US">
                <a:solidFill>
                  <a:srgbClr val="FFD700"/>
                </a:solidFill>
                <a:latin typeface="Microsoft YaHei"/>
              </a:rPr>
              <a:t>🎭 谁是卧底 · 词汇池</a:t>
            </a:r>
          </a:p>
        </p:txBody>
      </p:sp>
      <p:sp>
        <p:nvSpPr>
          <p:cNvPr id="0" name="Rect"/>
          <p:cNvSpPr/>
          <p:nvPr/>
        </p:nvSpPr>
        <p:spPr>
          <a:xfrm>
            <a:off x="1371600" y="1645920"/>
            <a:ext cx="1695297" cy="781812"/>
          </a:xfrm>
          <a:prstGeom prst="rect">
            <a:avLst/>
          </a:prstGeom>
          <a:solidFill>
            <a:srgbClr val="403010"/>
          </a:solidFill>
          <a:ln w="0"/>
        </p:spPr>
        <p:txBody>
          <a:bodyPr wrap="square" lIns="274320" rIns="274320" tIns="91440" bIns="91440"/>
          <a:p>
            <a:pPr algn="ctr"/>
            <a:r>
              <a:rPr sz="2000" b="1" lang="en-US">
                <a:solidFill>
                  <a:srgbClr val="FFD700"/>
                </a:solidFill>
                <a:latin typeface="Microsoft YaHei"/>
              </a:rPr>
              <a:t>轮次</a:t>
            </a:r>
          </a:p>
        </p:txBody>
      </p:sp>
      <p:sp>
        <p:nvSpPr>
          <p:cNvPr id="0" name="Rect"/>
          <p:cNvSpPr/>
          <p:nvPr/>
        </p:nvSpPr>
        <p:spPr>
          <a:xfrm>
            <a:off x="3066897" y="1645920"/>
            <a:ext cx="3861511" cy="781812"/>
          </a:xfrm>
          <a:prstGeom prst="rect">
            <a:avLst/>
          </a:prstGeom>
          <a:solidFill>
            <a:srgbClr val="403010"/>
          </a:solidFill>
          <a:ln w="0"/>
        </p:spPr>
        <p:txBody>
          <a:bodyPr wrap="square" lIns="274320" rIns="274320" tIns="91440" bIns="91440"/>
          <a:p>
            <a:pPr algn="ctr"/>
            <a:r>
              <a:rPr sz="2000" b="1" lang="en-US">
                <a:solidFill>
                  <a:srgbClr val="FFD700"/>
                </a:solidFill>
                <a:latin typeface="Microsoft YaHei"/>
              </a:rPr>
              <a:t>平民词 😇</a:t>
            </a:r>
          </a:p>
        </p:txBody>
      </p:sp>
      <p:sp>
        <p:nvSpPr>
          <p:cNvPr id="0" name="Rect"/>
          <p:cNvSpPr/>
          <p:nvPr/>
        </p:nvSpPr>
        <p:spPr>
          <a:xfrm>
            <a:off x="6928408" y="1645920"/>
            <a:ext cx="3861511" cy="781812"/>
          </a:xfrm>
          <a:prstGeom prst="rect">
            <a:avLst/>
          </a:prstGeom>
          <a:solidFill>
            <a:srgbClr val="403010"/>
          </a:solidFill>
          <a:ln w="0"/>
        </p:spPr>
        <p:txBody>
          <a:bodyPr wrap="square" lIns="274320" rIns="274320" tIns="91440" bIns="91440"/>
          <a:p>
            <a:pPr algn="ctr"/>
            <a:r>
              <a:rPr sz="2000" b="1" lang="en-US">
                <a:solidFill>
                  <a:srgbClr val="FFD700"/>
                </a:solidFill>
                <a:latin typeface="Microsoft YaHei"/>
              </a:rPr>
              <a:t>卧底词 👀</a:t>
            </a:r>
          </a:p>
        </p:txBody>
      </p:sp>
      <p:sp>
        <p:nvSpPr>
          <p:cNvPr id="0" name="Rect"/>
          <p:cNvSpPr/>
          <p:nvPr/>
        </p:nvSpPr>
        <p:spPr>
          <a:xfrm>
            <a:off x="1371600" y="2446020"/>
            <a:ext cx="1695297" cy="781812"/>
          </a:xfrm>
          <a:prstGeom prst="rect">
            <a:avLst/>
          </a:prstGeom>
          <a:solidFill>
            <a:srgbClr val="252542"/>
          </a:solidFill>
          <a:ln w="0"/>
        </p:spPr>
        <p:txBody>
          <a:bodyPr wrap="square" lIns="274320" rIns="274320" tIns="91440" bIns="91440"/>
          <a:p>
            <a:pPr algn="ctr"/>
            <a:r>
              <a:rPr sz="1800" b="0" lang="en-US">
                <a:solidFill>
                  <a:srgbClr val="FFFFFF"/>
                </a:solidFill>
                <a:latin typeface="Microsoft YaHei"/>
              </a:rPr>
              <a:t>第一轮</a:t>
            </a:r>
          </a:p>
        </p:txBody>
      </p:sp>
      <p:sp>
        <p:nvSpPr>
          <p:cNvPr id="0" name="Rect"/>
          <p:cNvSpPr/>
          <p:nvPr/>
        </p:nvSpPr>
        <p:spPr>
          <a:xfrm>
            <a:off x="3066897" y="2446020"/>
            <a:ext cx="3861511" cy="781812"/>
          </a:xfrm>
          <a:prstGeom prst="rect">
            <a:avLst/>
          </a:prstGeom>
          <a:solidFill>
            <a:srgbClr val="252542"/>
          </a:solidFill>
          <a:ln w="0"/>
        </p:spPr>
        <p:txBody>
          <a:bodyPr wrap="square" lIns="274320" rIns="274320" tIns="91440" bIns="91440"/>
          <a:p>
            <a:pPr algn="ctr"/>
            <a:r>
              <a:rPr sz="1800" b="0" lang="en-US">
                <a:solidFill>
                  <a:srgbClr val="FFFFFF"/>
                </a:solidFill>
                <a:latin typeface="Microsoft YaHei"/>
              </a:rPr>
              <a:t>ฟ้า（天空）</a:t>
            </a:r>
          </a:p>
        </p:txBody>
      </p:sp>
      <p:sp>
        <p:nvSpPr>
          <p:cNvPr id="0" name="Rect"/>
          <p:cNvSpPr/>
          <p:nvPr/>
        </p:nvSpPr>
        <p:spPr>
          <a:xfrm>
            <a:off x="6928408" y="2446020"/>
            <a:ext cx="3861511" cy="781812"/>
          </a:xfrm>
          <a:prstGeom prst="rect">
            <a:avLst/>
          </a:prstGeom>
          <a:solidFill>
            <a:srgbClr val="252542"/>
          </a:solidFill>
          <a:ln w="0"/>
        </p:spPr>
        <p:txBody>
          <a:bodyPr wrap="square" lIns="274320" rIns="274320" tIns="91440" bIns="91440"/>
          <a:p>
            <a:pPr algn="ctr"/>
            <a:r>
              <a:rPr sz="1800" b="0" lang="en-US">
                <a:solidFill>
                  <a:srgbClr val="FFFFFF"/>
                </a:solidFill>
                <a:latin typeface="Microsoft YaHei"/>
              </a:rPr>
              <a:t>ไฟ（火）</a:t>
            </a:r>
          </a:p>
        </p:txBody>
      </p:sp>
      <p:sp>
        <p:nvSpPr>
          <p:cNvPr id="0" name="Rect"/>
          <p:cNvSpPr/>
          <p:nvPr/>
        </p:nvSpPr>
        <p:spPr>
          <a:xfrm>
            <a:off x="1371600" y="3246120"/>
            <a:ext cx="1695297" cy="781812"/>
          </a:xfrm>
          <a:prstGeom prst="rect">
            <a:avLst/>
          </a:prstGeom>
          <a:solidFill>
            <a:srgbClr val="303050"/>
          </a:solidFill>
          <a:ln w="0"/>
        </p:spPr>
        <p:txBody>
          <a:bodyPr wrap="square" lIns="274320" rIns="274320" tIns="91440" bIns="91440"/>
          <a:p>
            <a:pPr algn="ctr"/>
            <a:r>
              <a:rPr sz="1800" b="0" lang="en-US">
                <a:solidFill>
                  <a:srgbClr val="CCCCCC"/>
                </a:solidFill>
                <a:latin typeface="Microsoft YaHei"/>
              </a:rPr>
              <a:t>第二轮</a:t>
            </a:r>
          </a:p>
        </p:txBody>
      </p:sp>
      <p:sp>
        <p:nvSpPr>
          <p:cNvPr id="0" name="Rect"/>
          <p:cNvSpPr/>
          <p:nvPr/>
        </p:nvSpPr>
        <p:spPr>
          <a:xfrm>
            <a:off x="3066897" y="3246120"/>
            <a:ext cx="3861511" cy="781812"/>
          </a:xfrm>
          <a:prstGeom prst="rect">
            <a:avLst/>
          </a:prstGeom>
          <a:solidFill>
            <a:srgbClr val="303050"/>
          </a:solidFill>
          <a:ln w="0"/>
        </p:spPr>
        <p:txBody>
          <a:bodyPr wrap="square" lIns="274320" rIns="274320" tIns="91440" bIns="91440"/>
          <a:p>
            <a:pPr algn="ctr"/>
            <a:r>
              <a:rPr sz="1800" b="0" lang="en-US">
                <a:solidFill>
                  <a:srgbClr val="CCCCCC"/>
                </a:solidFill>
                <a:latin typeface="Microsoft YaHei"/>
              </a:rPr>
              <a:t>พ่อ（爸爸）</a:t>
            </a:r>
          </a:p>
        </p:txBody>
      </p:sp>
      <p:sp>
        <p:nvSpPr>
          <p:cNvPr id="0" name="Rect"/>
          <p:cNvSpPr/>
          <p:nvPr/>
        </p:nvSpPr>
        <p:spPr>
          <a:xfrm>
            <a:off x="6928408" y="3246120"/>
            <a:ext cx="3861511" cy="781812"/>
          </a:xfrm>
          <a:prstGeom prst="rect">
            <a:avLst/>
          </a:prstGeom>
          <a:solidFill>
            <a:srgbClr val="303050"/>
          </a:solidFill>
          <a:ln w="0"/>
        </p:spPr>
        <p:txBody>
          <a:bodyPr wrap="square" lIns="274320" rIns="274320" tIns="91440" bIns="91440"/>
          <a:p>
            <a:pPr algn="ctr"/>
            <a:r>
              <a:rPr sz="1800" b="0" lang="en-US">
                <a:solidFill>
                  <a:srgbClr val="CCCCCC"/>
                </a:solidFill>
                <a:latin typeface="Microsoft YaHei"/>
              </a:rPr>
              <a:t>พี่（哥哥姐姐）</a:t>
            </a:r>
          </a:p>
        </p:txBody>
      </p:sp>
      <p:sp>
        <p:nvSpPr>
          <p:cNvPr id="0" name="Rect"/>
          <p:cNvSpPr/>
          <p:nvPr/>
        </p:nvSpPr>
        <p:spPr>
          <a:xfrm>
            <a:off x="1371600" y="4046220"/>
            <a:ext cx="1695297" cy="781812"/>
          </a:xfrm>
          <a:prstGeom prst="rect">
            <a:avLst/>
          </a:prstGeom>
          <a:solidFill>
            <a:srgbClr val="252542"/>
          </a:solidFill>
          <a:ln w="0"/>
        </p:spPr>
        <p:txBody>
          <a:bodyPr wrap="square" lIns="274320" rIns="274320" tIns="91440" bIns="91440"/>
          <a:p>
            <a:pPr algn="ctr"/>
            <a:r>
              <a:rPr sz="1800" b="0" lang="en-US">
                <a:solidFill>
                  <a:srgbClr val="FFFFFF"/>
                </a:solidFill>
                <a:latin typeface="Microsoft YaHei"/>
              </a:rPr>
              <a:t>第三轮</a:t>
            </a:r>
          </a:p>
        </p:txBody>
      </p:sp>
      <p:sp>
        <p:nvSpPr>
          <p:cNvPr id="0" name="Rect"/>
          <p:cNvSpPr/>
          <p:nvPr/>
        </p:nvSpPr>
        <p:spPr>
          <a:xfrm>
            <a:off x="3066897" y="4046220"/>
            <a:ext cx="3861511" cy="781812"/>
          </a:xfrm>
          <a:prstGeom prst="rect">
            <a:avLst/>
          </a:prstGeom>
          <a:solidFill>
            <a:srgbClr val="252542"/>
          </a:solidFill>
          <a:ln w="0"/>
        </p:spPr>
        <p:txBody>
          <a:bodyPr wrap="square" lIns="274320" rIns="274320" tIns="91440" bIns="91440"/>
          <a:p>
            <a:pPr algn="ctr"/>
            <a:r>
              <a:rPr sz="1800" b="0" lang="en-US">
                <a:solidFill>
                  <a:srgbClr val="FFFFFF"/>
                </a:solidFill>
                <a:latin typeface="Microsoft YaHei"/>
              </a:rPr>
              <a:t>ฟัน（牙齿）</a:t>
            </a:r>
          </a:p>
        </p:txBody>
      </p:sp>
      <p:sp>
        <p:nvSpPr>
          <p:cNvPr id="0" name="Rect"/>
          <p:cNvSpPr/>
          <p:nvPr/>
        </p:nvSpPr>
        <p:spPr>
          <a:xfrm>
            <a:off x="6928408" y="4046220"/>
            <a:ext cx="3861511" cy="781812"/>
          </a:xfrm>
          <a:prstGeom prst="rect">
            <a:avLst/>
          </a:prstGeom>
          <a:solidFill>
            <a:srgbClr val="252542"/>
          </a:solidFill>
          <a:ln w="0"/>
        </p:spPr>
        <p:txBody>
          <a:bodyPr wrap="square" lIns="274320" rIns="274320" tIns="91440" bIns="91440"/>
          <a:p>
            <a:pPr algn="ctr"/>
            <a:r>
              <a:rPr sz="1800" b="0" lang="en-US">
                <a:solidFill>
                  <a:srgbClr val="FFFFFF"/>
                </a:solidFill>
                <a:latin typeface="Microsoft YaHei"/>
              </a:rPr>
              <a:t>พูด（说话）</a:t>
            </a:r>
          </a:p>
        </p:txBody>
      </p:sp>
    </p:spTree>
  </p:cSld>
</p:sld>
</file>

<file path=ppt/slides/slide34.xml><?xml version="1.0" encoding="utf-8"?>
<p:sld xmlns:a="http://schemas.openxmlformats.org/drawingml/2006/main" xmlns:p="http://schemas.openxmlformats.org/presentationml/2006/main">
  <p:cSld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12192000" cy="6858000"/>
          <a:chOff x="0" y="0"/>
          <a:chExt cx="12192000" cy="6858000"/>
        </a:xfrm>
      </p:grpSpPr>
      <p:sp>
        <p:nvSpPr>
          <p:cNvPr id="0" name="Text"/>
          <p:cNvSpPr txBox="1"/>
          <p:nvPr/>
        </p:nvSpPr>
        <p:spPr>
          <a:xfrm>
            <a:off x="731520" y="274320"/>
            <a:ext cx="10698480" cy="1097280"/>
          </a:xfrm>
          <a:prstGeom prst="rect">
            <a:avLst/>
          </a:prstGeom>
        </p:spPr>
        <p:txBody>
          <a:bodyPr wrap="square"/>
          <a:p>
            <a:pPr algn="ctr"/>
            <a:r>
              <a:rPr sz="3600" b="1" lang="en-US">
                <a:solidFill>
                  <a:srgbClr val="FFD700"/>
                </a:solidFill>
                <a:latin typeface="Microsoft YaHei"/>
              </a:rPr>
              <a:t>📋 今日收获</a:t>
            </a:r>
          </a:p>
        </p:txBody>
      </p:sp>
      <p:sp>
        <p:nvSpPr>
          <p:cNvPr id="0" name="Rect"/>
          <p:cNvSpPr/>
          <p:nvPr/>
        </p:nvSpPr>
        <p:spPr>
          <a:xfrm>
            <a:off x="731520" y="1371600"/>
            <a:ext cx="10698480" cy="4572000"/>
          </a:xfrm>
          <a:prstGeom prst="rect">
            <a:avLst/>
          </a:prstGeom>
          <a:solidFill>
            <a:srgbClr val="252542"/>
          </a:solidFill>
          <a:ln w="0"/>
        </p:spPr>
        <p:txBody>
          <a:bodyPr wrap="square" lIns="274320" rIns="274320" tIns="91440" bIns="91440"/>
          <a:p>
            <a:pPr algn="ctr"/>
            <a:r>
              <a:rPr sz="2200" b="1" lang="en-US">
                <a:solidFill>
                  <a:srgbClr val="FFFFFF"/>
                </a:solidFill>
                <a:latin typeface="Microsoft YaHei"/>
              </a:rPr>
              <a:t>✅ 新字母：ฌ (cher) · พ (phaan) · ฟ (fan)</a:t>
            </a:r>
          </a:p>
          <a:p>
            <a:pPr algn="ctr"/>
            <a:r>
              <a:rPr sz="2200" b="1" lang="en-US">
                <a:solidFill>
                  <a:srgbClr val="FFFFFF"/>
                </a:solidFill>
                <a:latin typeface="Microsoft YaHei"/>
              </a:rPr>
              <a:t/>
            </a:r>
          </a:p>
          <a:p>
            <a:pPr algn="ctr"/>
            <a:r>
              <a:rPr sz="2200" b="1" lang="en-US">
                <a:solidFill>
                  <a:srgbClr val="FFFFFF"/>
                </a:solidFill>
                <a:latin typeface="Microsoft YaHei"/>
              </a:rPr>
              <a:t>✅ 发音规律：</a:t>
            </a:r>
          </a:p>
          <a:p>
            <a:pPr algn="ctr"/>
            <a:r>
              <a:rPr sz="2200" b="1" lang="en-US">
                <a:solidFill>
                  <a:srgbClr val="FFFFFF"/>
                </a:solidFill>
                <a:latin typeface="Microsoft YaHei"/>
              </a:rPr>
              <a:t>   ฌ = ช（/chʰ/），低辅音</a:t>
            </a:r>
          </a:p>
          <a:p>
            <a:pPr algn="ctr"/>
            <a:r>
              <a:rPr sz="2200" b="1" lang="en-US">
                <a:solidFill>
                  <a:srgbClr val="FFFFFF"/>
                </a:solidFill>
                <a:latin typeface="Microsoft YaHei"/>
              </a:rPr>
              <a:t>   พ = ผ（/ph/），低辅音</a:t>
            </a:r>
          </a:p>
          <a:p>
            <a:pPr algn="ctr"/>
            <a:r>
              <a:rPr sz="2200" b="1" lang="en-US">
                <a:solidFill>
                  <a:srgbClr val="FFFFFF"/>
                </a:solidFill>
                <a:latin typeface="Microsoft YaHei"/>
              </a:rPr>
              <a:t>   ฟ = ฝ（/f/），低辅音</a:t>
            </a:r>
          </a:p>
          <a:p>
            <a:pPr algn="ctr"/>
            <a:r>
              <a:rPr sz="2200" b="1" lang="en-US">
                <a:solidFill>
                  <a:srgbClr val="FFFFFF"/>
                </a:solidFill>
                <a:latin typeface="Microsoft YaHei"/>
              </a:rPr>
              <a:t/>
            </a:r>
          </a:p>
          <a:p>
            <a:pPr algn="ctr"/>
            <a:r>
              <a:rPr sz="2200" b="1" lang="en-US">
                <a:solidFill>
                  <a:srgbClr val="FFFFFF"/>
                </a:solidFill>
                <a:latin typeface="Microsoft YaHei"/>
              </a:rPr>
              <a:t>✅ 声调：</a:t>
            </a:r>
          </a:p>
          <a:p>
            <a:pPr algn="ctr"/>
            <a:r>
              <a:rPr sz="2200" b="1" lang="en-US">
                <a:solidFill>
                  <a:srgbClr val="FFFFFF"/>
                </a:solidFill>
                <a:latin typeface="Microsoft YaHei"/>
              </a:rPr>
              <a:t>   低辅音 + 长元音 + 无声调 = 1 调</a:t>
            </a:r>
          </a:p>
          <a:p>
            <a:pPr algn="ctr"/>
            <a:r>
              <a:rPr sz="2200" b="1" lang="en-US">
                <a:solidFill>
                  <a:srgbClr val="FFFFFF"/>
                </a:solidFill>
                <a:latin typeface="Microsoft YaHei"/>
              </a:rPr>
              <a:t>   低辅音 + 长元音 + ่ = 3 调</a:t>
            </a:r>
          </a:p>
          <a:p>
            <a:pPr algn="ctr"/>
            <a:r>
              <a:rPr sz="2200" b="1" lang="en-US">
                <a:solidFill>
                  <a:srgbClr val="FFFFFF"/>
                </a:solidFill>
                <a:latin typeface="Microsoft YaHei"/>
              </a:rPr>
              <a:t>   低辅音 + 长元音 + ้ = 4 调</a:t>
            </a:r>
          </a:p>
        </p:txBody>
      </p:sp>
    </p:spTree>
  </p:cSld>
</p:sld>
</file>

<file path=ppt/slides/slide35.xml><?xml version="1.0" encoding="utf-8"?>
<p:sld xmlns:a="http://schemas.openxmlformats.org/drawingml/2006/main" xmlns:p="http://schemas.openxmlformats.org/presentationml/2006/main">
  <p:cSld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12192000" cy="6858000"/>
          <a:chOff x="0" y="0"/>
          <a:chExt cx="12192000" cy="6858000"/>
        </a:xfrm>
      </p:grpSpPr>
      <p:sp>
        <p:nvSpPr>
          <p:cNvPr id="0" name="Text"/>
          <p:cNvSpPr txBox="1"/>
          <p:nvPr/>
        </p:nvSpPr>
        <p:spPr>
          <a:xfrm>
            <a:off x="731520" y="274320"/>
            <a:ext cx="10698480" cy="1097280"/>
          </a:xfrm>
          <a:prstGeom prst="rect">
            <a:avLst/>
          </a:prstGeom>
        </p:spPr>
        <p:txBody>
          <a:bodyPr wrap="square"/>
          <a:p>
            <a:pPr algn="ctr"/>
            <a:r>
              <a:rPr sz="3600" b="1" lang="en-US">
                <a:solidFill>
                  <a:srgbClr val="FFD700"/>
                </a:solidFill>
                <a:latin typeface="Microsoft YaHei"/>
              </a:rPr>
              <a:t>📝 作业 · 三选一</a:t>
            </a:r>
          </a:p>
        </p:txBody>
      </p:sp>
      <p:sp>
        <p:nvSpPr>
          <p:cNvPr id="0" name="Rect"/>
          <p:cNvSpPr/>
          <p:nvPr/>
        </p:nvSpPr>
        <p:spPr>
          <a:xfrm>
            <a:off x="1020927" y="1645920"/>
            <a:ext cx="3200400" cy="2286000"/>
          </a:xfrm>
          <a:prstGeom prst="rect">
            <a:avLst/>
          </a:prstGeom>
          <a:solidFill>
            <a:srgbClr val="252542"/>
          </a:solidFill>
          <a:ln w="0"/>
        </p:spPr>
        <p:txBody>
          <a:bodyPr wrap="square" lIns="274320" rIns="274320" tIns="91440" bIns="91440"/>
          <a:p>
            <a:pPr algn="ctr"/>
            <a:r>
              <a:rPr sz="2000" b="1" lang="en-US">
                <a:solidFill>
                  <a:srgbClr val="FFFFFF"/>
                </a:solidFill>
                <a:latin typeface="Microsoft YaHei"/>
              </a:rPr>
              <a:t>🥉 基础</a:t>
            </a:r>
          </a:p>
          <a:p>
            <a:pPr algn="ctr"/>
            <a:r>
              <a:rPr sz="2000" b="1" lang="en-US">
                <a:solidFill>
                  <a:srgbClr val="FFFFFF"/>
                </a:solidFill>
                <a:latin typeface="Microsoft YaHei"/>
              </a:rPr>
              <a:t>抄写 ฌ พ ฟ 各 10 遍</a:t>
            </a:r>
          </a:p>
          <a:p>
            <a:pPr algn="ctr"/>
            <a:r>
              <a:rPr sz="2000" b="1" lang="en-US">
                <a:solidFill>
                  <a:srgbClr val="FFFFFF"/>
                </a:solidFill>
                <a:latin typeface="Microsoft YaHei"/>
              </a:rPr>
              <a:t>+ 拼读表读 3 遍</a:t>
            </a:r>
          </a:p>
        </p:txBody>
      </p:sp>
      <p:sp>
        <p:nvSpPr>
          <p:cNvPr id="0" name="Rect"/>
          <p:cNvSpPr/>
          <p:nvPr/>
        </p:nvSpPr>
        <p:spPr>
          <a:xfrm>
            <a:off x="4495647" y="1645920"/>
            <a:ext cx="3200400" cy="2286000"/>
          </a:xfrm>
          <a:prstGeom prst="rect">
            <a:avLst/>
          </a:prstGeom>
          <a:solidFill>
            <a:srgbClr val="252542"/>
          </a:solidFill>
          <a:ln w="0"/>
        </p:spPr>
        <p:txBody>
          <a:bodyPr wrap="square" lIns="274320" rIns="274320" tIns="91440" bIns="91440"/>
          <a:p>
            <a:pPr algn="ctr"/>
            <a:r>
              <a:rPr sz="2000" b="1" lang="en-US">
                <a:solidFill>
                  <a:srgbClr val="FFFFFF"/>
                </a:solidFill>
                <a:latin typeface="Microsoft YaHei"/>
              </a:rPr>
              <a:t>🥈 进阶</a:t>
            </a:r>
          </a:p>
          <a:p>
            <a:pPr algn="ctr"/>
            <a:r>
              <a:rPr sz="2000" b="1" lang="en-US">
                <a:solidFill>
                  <a:srgbClr val="FFFFFF"/>
                </a:solidFill>
                <a:latin typeface="Microsoft YaHei"/>
              </a:rPr>
              <a:t>每个新字母组 3 个词</a:t>
            </a:r>
          </a:p>
          <a:p>
            <a:pPr algn="ctr"/>
            <a:r>
              <a:rPr sz="2000" b="1" lang="en-US">
                <a:solidFill>
                  <a:srgbClr val="FFFFFF"/>
                </a:solidFill>
                <a:latin typeface="Microsoft YaHei"/>
              </a:rPr>
              <a:t>（共 9 词），拍照发群</a:t>
            </a:r>
          </a:p>
        </p:txBody>
      </p:sp>
      <p:sp>
        <p:nvSpPr>
          <p:cNvPr id="0" name="Rect"/>
          <p:cNvSpPr/>
          <p:nvPr/>
        </p:nvSpPr>
        <p:spPr>
          <a:xfrm>
            <a:off x="7970367" y="1645920"/>
            <a:ext cx="3200400" cy="2286000"/>
          </a:xfrm>
          <a:prstGeom prst="rect">
            <a:avLst/>
          </a:prstGeom>
          <a:solidFill>
            <a:srgbClr val="252542"/>
          </a:solidFill>
          <a:ln w="0"/>
        </p:spPr>
        <p:txBody>
          <a:bodyPr wrap="square" lIns="274320" rIns="274320" tIns="91440" bIns="91440"/>
          <a:p>
            <a:pPr algn="ctr"/>
            <a:r>
              <a:rPr sz="2000" b="1" lang="en-US">
                <a:solidFill>
                  <a:srgbClr val="FFFFFF"/>
                </a:solidFill>
                <a:latin typeface="Microsoft YaHei"/>
              </a:rPr>
              <a:t>🥇 挑战</a:t>
            </a:r>
          </a:p>
          <a:p>
            <a:pPr algn="ctr"/>
            <a:r>
              <a:rPr sz="2000" b="1" lang="en-US">
                <a:solidFill>
                  <a:srgbClr val="FFFFFF"/>
                </a:solidFill>
                <a:latin typeface="Microsoft YaHei"/>
              </a:rPr>
              <a:t>用"ฟ"编冷笑话/打油诗</a:t>
            </a:r>
          </a:p>
          <a:p>
            <a:pPr algn="ctr"/>
            <a:r>
              <a:rPr sz="2000" b="1" lang="en-US">
                <a:solidFill>
                  <a:srgbClr val="FFFFFF"/>
                </a:solidFill>
                <a:latin typeface="Microsoft YaHei"/>
              </a:rPr>
              <a:t>发群投票，第一名免听写</a:t>
            </a:r>
          </a:p>
        </p:txBody>
      </p:sp>
      <p:sp>
        <p:nvSpPr>
          <p:cNvPr id="0" name="Text"/>
          <p:cNvSpPr txBox="1"/>
          <p:nvPr/>
        </p:nvSpPr>
        <p:spPr>
          <a:xfrm>
            <a:off x="731520" y="4754880"/>
            <a:ext cx="10698480" cy="4572000"/>
          </a:xfrm>
          <a:prstGeom prst="rect">
            <a:avLst/>
          </a:prstGeom>
        </p:spPr>
        <p:txBody>
          <a:bodyPr wrap="square"/>
          <a:p>
            <a:pPr algn="ctr"/>
            <a:r>
              <a:rPr sz="2200" b="1" lang="en-US">
                <a:solidFill>
                  <a:srgbClr val="00E5FF"/>
                </a:solidFill>
                <a:latin typeface="Microsoft YaHei"/>
              </a:rPr>
              <a:t>💬 聊天框发："我选🥉" / "我选🥈" / "我选🥇"</a:t>
            </a:r>
          </a:p>
        </p:txBody>
      </p:sp>
    </p:spTree>
  </p:cSld>
</p:sld>
</file>

<file path=ppt/slides/slide36.xml><?xml version="1.0" encoding="utf-8"?>
<p:sld xmlns:a="http://schemas.openxmlformats.org/drawingml/2006/main" xmlns:p="http://schemas.openxmlformats.org/presentationml/2006/main">
  <p:cSld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12192000" cy="6858000"/>
          <a:chOff x="0" y="0"/>
          <a:chExt cx="12192000" cy="6858000"/>
        </a:xfrm>
      </p:grpSpPr>
      <p:sp>
        <p:nvSpPr>
          <p:cNvPr id="0" name="Text"/>
          <p:cNvSpPr txBox="1"/>
          <p:nvPr/>
        </p:nvSpPr>
        <p:spPr>
          <a:xfrm>
            <a:off x="731520" y="274320"/>
            <a:ext cx="10698480" cy="1097280"/>
          </a:xfrm>
          <a:prstGeom prst="rect">
            <a:avLst/>
          </a:prstGeom>
        </p:spPr>
        <p:txBody>
          <a:bodyPr wrap="square"/>
          <a:p>
            <a:pPr algn="ctr"/>
            <a:r>
              <a:rPr sz="3600" b="1" lang="en-US">
                <a:solidFill>
                  <a:srgbClr val="FFD700"/>
                </a:solidFill>
                <a:latin typeface="Microsoft YaHei"/>
              </a:rPr>
              <a:t>⭐ 匿名打分</a:t>
            </a:r>
          </a:p>
        </p:txBody>
      </p:sp>
      <p:sp>
        <p:nvSpPr>
          <p:cNvPr id="0" name="Rect"/>
          <p:cNvSpPr/>
          <p:nvPr/>
        </p:nvSpPr>
        <p:spPr>
          <a:xfrm>
            <a:off x="731520" y="1828800"/>
            <a:ext cx="10698480" cy="3657600"/>
          </a:xfrm>
          <a:prstGeom prst="rect">
            <a:avLst/>
          </a:prstGeom>
          <a:solidFill>
            <a:srgbClr val="252542"/>
          </a:solidFill>
          <a:ln w="0"/>
        </p:spPr>
        <p:txBody>
          <a:bodyPr wrap="square" lIns="274320" rIns="274320" tIns="91440" bIns="91440"/>
          <a:p>
            <a:pPr algn="ctr"/>
            <a:r>
              <a:rPr sz="2400" b="1" lang="en-US">
                <a:solidFill>
                  <a:srgbClr val="FFFFFF"/>
                </a:solidFill>
                <a:latin typeface="Microsoft YaHei"/>
              </a:rPr>
              <a:t>今天的内容难度：</a:t>
            </a:r>
          </a:p>
          <a:p>
            <a:pPr algn="ctr"/>
            <a:r>
              <a:rPr sz="2400" b="1" lang="en-US">
                <a:solidFill>
                  <a:srgbClr val="FFFFFF"/>
                </a:solidFill>
                <a:latin typeface="Microsoft YaHei"/>
              </a:rPr>
              <a:t>    太简单  /  刚好  /  太难</a:t>
            </a:r>
          </a:p>
          <a:p>
            <a:pPr algn="ctr"/>
            <a:r>
              <a:rPr sz="2400" b="1" lang="en-US">
                <a:solidFill>
                  <a:srgbClr val="FFFFFF"/>
                </a:solidFill>
                <a:latin typeface="Microsoft YaHei"/>
              </a:rPr>
              <a:t/>
            </a:r>
          </a:p>
          <a:p>
            <a:pPr algn="ctr"/>
            <a:r>
              <a:rPr sz="2400" b="1" lang="en-US">
                <a:solidFill>
                  <a:srgbClr val="FFFFFF"/>
                </a:solidFill>
                <a:latin typeface="Microsoft YaHei"/>
              </a:rPr>
              <a:t>互动的趣味度：</a:t>
            </a:r>
          </a:p>
          <a:p>
            <a:pPr algn="ctr"/>
            <a:r>
              <a:rPr sz="2400" b="1" lang="en-US">
                <a:solidFill>
                  <a:srgbClr val="FFFFFF"/>
                </a:solidFill>
                <a:latin typeface="Microsoft YaHei"/>
              </a:rPr>
              <a:t>    ⭐ ⭐ ⭐ ⭐ ⭐</a:t>
            </a:r>
          </a:p>
          <a:p>
            <a:pPr algn="ctr"/>
            <a:r>
              <a:rPr sz="2400" b="1" lang="en-US">
                <a:solidFill>
                  <a:srgbClr val="FFFFFF"/>
                </a:solidFill>
                <a:latin typeface="Microsoft YaHei"/>
              </a:rPr>
              <a:t/>
            </a:r>
          </a:p>
          <a:p>
            <a:pPr algn="ctr"/>
            <a:r>
              <a:rPr sz="2400" b="1" lang="en-US">
                <a:solidFill>
                  <a:srgbClr val="FFFFFF"/>
                </a:solidFill>
                <a:latin typeface="Microsoft YaHei"/>
              </a:rPr>
              <a:t>还想对老师说：</a:t>
            </a:r>
          </a:p>
          <a:p>
            <a:pPr algn="ctr"/>
            <a:r>
              <a:rPr sz="2400" b="1" lang="en-US">
                <a:solidFill>
                  <a:srgbClr val="FFFFFF"/>
                </a:solidFill>
                <a:latin typeface="Microsoft YaHei"/>
              </a:rPr>
              <a:t>    _________________</a:t>
            </a:r>
          </a:p>
        </p:txBody>
      </p:sp>
    </p:spTree>
  </p:cSld>
</p:sld>
</file>

<file path=ppt/slides/slide37.xml><?xml version="1.0" encoding="utf-8"?>
<p:sld xmlns:a="http://schemas.openxmlformats.org/drawingml/2006/main" xmlns:p="http://schemas.openxmlformats.org/presentationml/2006/main">
  <p:cSld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12192000" cy="6858000"/>
          <a:chOff x="0" y="0"/>
          <a:chExt cx="12192000" cy="6858000"/>
        </a:xfrm>
      </p:grpSpPr>
      <p:sp>
        <p:nvSpPr>
          <p:cNvPr id="0" name="Text"/>
          <p:cNvSpPr txBox="1"/>
          <p:nvPr/>
        </p:nvSpPr>
        <p:spPr>
          <a:xfrm>
            <a:off x="731520" y="1828800"/>
            <a:ext cx="10698480" cy="1097280"/>
          </a:xfrm>
          <a:prstGeom prst="rect">
            <a:avLst/>
          </a:prstGeom>
        </p:spPr>
        <p:txBody>
          <a:bodyPr wrap="square"/>
          <a:p>
            <a:pPr algn="ctr"/>
            <a:r>
              <a:rPr sz="5600" b="1" lang="en-US">
                <a:solidFill>
                  <a:srgbClr val="FFD700"/>
                </a:solidFill>
                <a:latin typeface="Microsoft YaHei"/>
              </a:rPr>
              <a:t>ขอบคุณครับ/ค่ะ</a:t>
            </a:r>
          </a:p>
        </p:txBody>
      </p:sp>
      <p:sp>
        <p:nvSpPr>
          <p:cNvPr id="0" name="Text"/>
          <p:cNvSpPr txBox="1"/>
          <p:nvPr/>
        </p:nvSpPr>
        <p:spPr>
          <a:xfrm>
            <a:off x="731520" y="3200400"/>
            <a:ext cx="10698480" cy="4572000"/>
          </a:xfrm>
          <a:prstGeom prst="rect">
            <a:avLst/>
          </a:prstGeom>
        </p:spPr>
        <p:txBody>
          <a:bodyPr wrap="square"/>
          <a:p>
            <a:pPr algn="ctr"/>
            <a:r>
              <a:rPr sz="3200" b="1" lang="en-US">
                <a:solidFill>
                  <a:srgbClr val="00E5FF"/>
                </a:solidFill>
                <a:latin typeface="Microsoft YaHei"/>
              </a:rPr>
              <a:t>下次见！</a:t>
            </a:r>
          </a:p>
        </p:txBody>
      </p:sp>
      <p:sp>
        <p:nvSpPr>
          <p:cNvPr id="0" name="Text"/>
          <p:cNvSpPr txBox="1"/>
          <p:nvPr/>
        </p:nvSpPr>
        <p:spPr>
          <a:xfrm>
            <a:off x="731520" y="4114800"/>
            <a:ext cx="10698480" cy="4572000"/>
          </a:xfrm>
          <a:prstGeom prst="rect">
            <a:avLst/>
          </a:prstGeom>
        </p:spPr>
        <p:txBody>
          <a:bodyPr wrap="square"/>
          <a:p>
            <a:pPr algn="ctr"/>
            <a:r>
              <a:rPr sz="2000" b="1" lang="en-US">
                <a:solidFill>
                  <a:srgbClr val="999999"/>
                </a:solidFill>
                <a:latin typeface="Microsoft YaHei"/>
              </a:rPr>
              <a:t>🐣 泰语密语</a:t>
            </a:r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>
  <p:cSld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12192000" cy="6858000"/>
          <a:chOff x="0" y="0"/>
          <a:chExt cx="12192000" cy="6858000"/>
        </a:xfrm>
      </p:grpSpPr>
      <p:sp>
        <p:nvSpPr>
          <p:cNvPr id="0" name="Text"/>
          <p:cNvSpPr txBox="1"/>
          <p:nvPr/>
        </p:nvSpPr>
        <p:spPr>
          <a:xfrm>
            <a:off x="731520" y="274320"/>
            <a:ext cx="10698480" cy="1097280"/>
          </a:xfrm>
          <a:prstGeom prst="rect">
            <a:avLst/>
          </a:prstGeom>
        </p:spPr>
        <p:txBody>
          <a:bodyPr wrap="square"/>
          <a:p>
            <a:pPr algn="ctr"/>
            <a:r>
              <a:rPr sz="3600" b="1" lang="en-US">
                <a:solidFill>
                  <a:srgbClr val="FFD700"/>
                </a:solidFill>
                <a:latin typeface="Microsoft YaHei"/>
              </a:rPr>
              <a:t>📸 辅音全家福（已学 31 个）</a:t>
            </a:r>
          </a:p>
        </p:txBody>
      </p:sp>
      <p:sp>
        <p:nvSpPr>
          <p:cNvPr id="0" name="Rect"/>
          <p:cNvSpPr/>
          <p:nvPr/>
        </p:nvSpPr>
        <p:spPr>
          <a:xfrm>
            <a:off x="731520" y="1371600"/>
            <a:ext cx="10698480" cy="731520"/>
          </a:xfrm>
          <a:prstGeom prst="rect">
            <a:avLst/>
          </a:prstGeom>
          <a:solidFill>
            <a:srgbClr val="1B5E20"/>
          </a:solidFill>
          <a:ln w="0"/>
        </p:spPr>
        <p:txBody>
          <a:bodyPr wrap="square" lIns="274320" rIns="274320" tIns="91440" bIns="91440"/>
          <a:p>
            <a:pPr algn="ctr"/>
            <a:r>
              <a:rPr sz="2400" b="1" lang="en-US">
                <a:solidFill>
                  <a:srgbClr val="FFFFFF"/>
                </a:solidFill>
                <a:latin typeface="Microsoft YaHei"/>
              </a:rPr>
              <a:t>🟢 中辅音 9 个：ก จ ฎ ฏ ด ต บ ป อ</a:t>
            </a:r>
          </a:p>
        </p:txBody>
      </p:sp>
      <p:sp>
        <p:nvSpPr>
          <p:cNvPr id="0" name="Rect"/>
          <p:cNvSpPr/>
          <p:nvPr/>
        </p:nvSpPr>
        <p:spPr>
          <a:xfrm>
            <a:off x="731520" y="2286000"/>
            <a:ext cx="10698480" cy="731520"/>
          </a:xfrm>
          <a:prstGeom prst="rect">
            <a:avLst/>
          </a:prstGeom>
          <a:solidFill>
            <a:srgbClr val="5E1B1B"/>
          </a:solidFill>
          <a:ln w="0"/>
        </p:spPr>
        <p:txBody>
          <a:bodyPr wrap="square" lIns="274320" rIns="274320" tIns="91440" bIns="91440"/>
          <a:p>
            <a:pPr algn="ctr"/>
            <a:r>
              <a:rPr sz="2400" b="1" lang="en-US">
                <a:solidFill>
                  <a:srgbClr val="FFFFFF"/>
                </a:solidFill>
                <a:latin typeface="Microsoft YaHei"/>
              </a:rPr>
              <a:t>🔴 高辅音 11 个：ข ฉ ฐ ถ ผ ฝ ศ ษ ส ห (ฃ)</a:t>
            </a:r>
          </a:p>
        </p:txBody>
      </p:sp>
      <p:sp>
        <p:nvSpPr>
          <p:cNvPr id="0" name="Rect"/>
          <p:cNvSpPr/>
          <p:nvPr/>
        </p:nvSpPr>
        <p:spPr>
          <a:xfrm>
            <a:off x="731520" y="3200400"/>
            <a:ext cx="10698480" cy="731520"/>
          </a:xfrm>
          <a:prstGeom prst="rect">
            <a:avLst/>
          </a:prstGeom>
          <a:solidFill>
            <a:srgbClr val="1B3A5E"/>
          </a:solidFill>
          <a:ln w="0"/>
        </p:spPr>
        <p:txBody>
          <a:bodyPr wrap="square" lIns="274320" rIns="274320" tIns="91440" bIns="91440"/>
          <a:p>
            <a:pPr algn="ctr"/>
            <a:r>
              <a:rPr sz="2400" b="1" lang="en-US">
                <a:solidFill>
                  <a:srgbClr val="FFFFFF"/>
                </a:solidFill>
                <a:latin typeface="Microsoft YaHei"/>
              </a:rPr>
              <a:t>🔵 低辅音 11 个（已学）：ค ฆ ง ช ซ ญ ณ ท ธ น ร ม</a:t>
            </a:r>
          </a:p>
        </p:txBody>
      </p:sp>
      <p:sp>
        <p:nvSpPr>
          <p:cNvPr id="0" name="Rect"/>
          <p:cNvSpPr/>
          <p:nvPr/>
        </p:nvSpPr>
        <p:spPr>
          <a:xfrm>
            <a:off x="731520" y="4114800"/>
            <a:ext cx="10698480" cy="731520"/>
          </a:xfrm>
          <a:prstGeom prst="rect">
            <a:avLst/>
          </a:prstGeom>
          <a:solidFill>
            <a:srgbClr val="3A3A3A"/>
          </a:solidFill>
          <a:ln w="0"/>
        </p:spPr>
        <p:txBody>
          <a:bodyPr wrap="square" lIns="274320" rIns="274320" tIns="91440" bIns="91440"/>
          <a:p>
            <a:pPr algn="ctr"/>
            <a:r>
              <a:rPr sz="2400" b="1" lang="en-US">
                <a:solidFill>
                  <a:srgbClr val="FFD700"/>
                </a:solidFill>
                <a:latin typeface="Microsoft YaHei"/>
              </a:rPr>
              <a:t>⚪ 低辅音 3 个（今日新学）：ฌ พ ฟ</a:t>
            </a:r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>
  <p:cSld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12192000" cy="6858000"/>
          <a:chOff x="0" y="0"/>
          <a:chExt cx="12192000" cy="6858000"/>
        </a:xfrm>
      </p:grpSpPr>
      <p:sp>
        <p:nvSpPr>
          <p:cNvPr id="0" name="Text"/>
          <p:cNvSpPr txBox="1"/>
          <p:nvPr/>
        </p:nvSpPr>
        <p:spPr>
          <a:xfrm>
            <a:off x="731520" y="274320"/>
            <a:ext cx="10698480" cy="1097280"/>
          </a:xfrm>
          <a:prstGeom prst="rect">
            <a:avLst/>
          </a:prstGeom>
        </p:spPr>
        <p:txBody>
          <a:bodyPr wrap="square"/>
          <a:p>
            <a:pPr algn="ctr"/>
            <a:r>
              <a:rPr sz="3600" b="1" lang="en-US">
                <a:solidFill>
                  <a:srgbClr val="FFD700"/>
                </a:solidFill>
                <a:latin typeface="Microsoft YaHei"/>
              </a:rPr>
              <a:t>🎮 消失的字母</a:t>
            </a:r>
          </a:p>
        </p:txBody>
      </p:sp>
      <p:sp>
        <p:nvSpPr>
          <p:cNvPr id="0" name="Rect"/>
          <p:cNvSpPr/>
          <p:nvPr/>
        </p:nvSpPr>
        <p:spPr>
          <a:xfrm>
            <a:off x="731520" y="1828800"/>
            <a:ext cx="10698480" cy="2286000"/>
          </a:xfrm>
          <a:prstGeom prst="rect">
            <a:avLst/>
          </a:prstGeom>
          <a:solidFill>
            <a:srgbClr val="252542"/>
          </a:solidFill>
          <a:ln w="0"/>
        </p:spPr>
        <p:txBody>
          <a:bodyPr wrap="square" lIns="274320" rIns="274320" tIns="91440" bIns="91440"/>
          <a:p>
            <a:pPr algn="ctr"/>
            <a:r>
              <a:rPr sz="2600" b="1" lang="en-US">
                <a:solidFill>
                  <a:srgbClr val="FFFFFF"/>
                </a:solidFill>
                <a:latin typeface="Microsoft YaHei"/>
              </a:rPr>
              <a:t>规则：屏幕显示 6 个辅音 → 3 秒记住</a:t>
            </a:r>
          </a:p>
          <a:p>
            <a:pPr algn="ctr"/>
            <a:r>
              <a:rPr sz="2600" b="1" lang="en-US">
                <a:solidFill>
                  <a:srgbClr val="FFFFFF"/>
                </a:solidFill>
                <a:latin typeface="Microsoft YaHei"/>
              </a:rPr>
              <a:t>→ 消失 1 个 → 猜哪个不见了</a:t>
            </a:r>
          </a:p>
          <a:p>
            <a:pPr algn="ctr"/>
            <a:r>
              <a:rPr sz="2600" b="1" lang="en-US">
                <a:solidFill>
                  <a:srgbClr val="FFFFFF"/>
                </a:solidFill>
                <a:latin typeface="Microsoft YaHei"/>
              </a:rPr>
              <a:t/>
            </a:r>
          </a:p>
          <a:p>
            <a:pPr algn="ctr"/>
            <a:r>
              <a:rPr sz="2600" b="1" lang="en-US">
                <a:solidFill>
                  <a:srgbClr val="FFFFFF"/>
                </a:solidFill>
                <a:latin typeface="Microsoft YaHei"/>
              </a:rPr>
              <a:t>💬 聊天框打编号 + 辅音名称</a:t>
            </a:r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>
  <p:cSld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12192000" cy="6858000"/>
          <a:chOff x="0" y="0"/>
          <a:chExt cx="12192000" cy="6858000"/>
        </a:xfrm>
      </p:grpSpPr>
      <p:sp>
        <p:nvSpPr>
          <p:cNvPr id="0" name="Text"/>
          <p:cNvSpPr txBox="1"/>
          <p:nvPr/>
        </p:nvSpPr>
        <p:spPr>
          <a:xfrm>
            <a:off x="731520" y="457200"/>
            <a:ext cx="10698480" cy="1097280"/>
          </a:xfrm>
          <a:prstGeom prst="rect">
            <a:avLst/>
          </a:prstGeom>
        </p:spPr>
        <p:txBody>
          <a:bodyPr wrap="square"/>
          <a:p>
            <a:pPr algn="ctr"/>
            <a:r>
              <a:rPr sz="3000" b="1" lang="en-US">
                <a:solidFill>
                  <a:srgbClr val="FFD700"/>
                </a:solidFill>
                <a:latin typeface="Microsoft YaHei"/>
              </a:rPr>
              <a:t>🎮 消失的字母 · 第一轮</a:t>
            </a:r>
          </a:p>
        </p:txBody>
      </p:sp>
      <p:sp>
        <p:nvSpPr>
          <p:cNvPr id="0" name="Rect"/>
          <p:cNvSpPr/>
          <p:nvPr/>
        </p:nvSpPr>
        <p:spPr>
          <a:xfrm>
            <a:off x="731520" y="2286000"/>
            <a:ext cx="10698480" cy="1828800"/>
          </a:xfrm>
          <a:prstGeom prst="rect">
            <a:avLst/>
          </a:prstGeom>
          <a:solidFill>
            <a:srgbClr val="252542"/>
          </a:solidFill>
          <a:ln w="0"/>
        </p:spPr>
        <p:txBody>
          <a:bodyPr wrap="square" lIns="274320" rIns="274320" tIns="91440" bIns="91440"/>
          <a:p>
            <a:pPr algn="ctr"/>
            <a:r>
              <a:rPr sz="4400" b="1" lang="en-US">
                <a:solidFill>
                  <a:srgbClr val="00E5FF"/>
                </a:solidFill>
                <a:latin typeface="Microsoft YaHei"/>
              </a:rPr>
              <a:t>ก      จ      ด      ต      บ      อ</a:t>
            </a:r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>
  <p:cSld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12192000" cy="6858000"/>
          <a:chOff x="0" y="0"/>
          <a:chExt cx="12192000" cy="6858000"/>
        </a:xfrm>
      </p:grpSpPr>
      <p:sp>
        <p:nvSpPr>
          <p:cNvPr id="0" name="Text"/>
          <p:cNvSpPr txBox="1"/>
          <p:nvPr/>
        </p:nvSpPr>
        <p:spPr>
          <a:xfrm>
            <a:off x="731520" y="457200"/>
            <a:ext cx="10698480" cy="1097280"/>
          </a:xfrm>
          <a:prstGeom prst="rect">
            <a:avLst/>
          </a:prstGeom>
        </p:spPr>
        <p:txBody>
          <a:bodyPr wrap="square"/>
          <a:p>
            <a:pPr algn="ctr"/>
            <a:r>
              <a:rPr sz="3000" b="1" lang="en-US">
                <a:solidFill>
                  <a:srgbClr val="FFD700"/>
                </a:solidFill>
                <a:latin typeface="Microsoft YaHei"/>
              </a:rPr>
              <a:t>🎮 消失的字母 · 第一轮</a:t>
            </a:r>
          </a:p>
        </p:txBody>
      </p:sp>
      <p:sp>
        <p:nvSpPr>
          <p:cNvPr id="0" name="Rect"/>
          <p:cNvSpPr/>
          <p:nvPr/>
        </p:nvSpPr>
        <p:spPr>
          <a:xfrm>
            <a:off x="731520" y="1828800"/>
            <a:ext cx="10698480" cy="1371600"/>
          </a:xfrm>
          <a:prstGeom prst="rect">
            <a:avLst/>
          </a:prstGeom>
          <a:solidFill>
            <a:srgbClr val="252542"/>
          </a:solidFill>
          <a:ln w="0"/>
        </p:spPr>
        <p:txBody>
          <a:bodyPr wrap="square" lIns="274320" rIns="274320" tIns="91440" bIns="91440"/>
          <a:p>
            <a:pPr algn="ctr"/>
            <a:r>
              <a:rPr sz="4400" b="1" lang="en-US">
                <a:solidFill>
                  <a:srgbClr val="00E5FF"/>
                </a:solidFill>
                <a:latin typeface="Microsoft YaHei"/>
              </a:rPr>
              <a:t>ก      จ      ◻︎      ต      บ      อ</a:t>
            </a:r>
          </a:p>
        </p:txBody>
      </p:sp>
      <p:sp>
        <p:nvSpPr>
          <p:cNvPr id="0" name="Rect"/>
          <p:cNvSpPr/>
          <p:nvPr/>
        </p:nvSpPr>
        <p:spPr>
          <a:xfrm>
            <a:off x="731520" y="3657600"/>
            <a:ext cx="10698480" cy="914400"/>
          </a:xfrm>
          <a:prstGeom prst="rect">
            <a:avLst/>
          </a:prstGeom>
          <a:solidFill>
            <a:srgbClr val="1B5E20"/>
          </a:solidFill>
          <a:ln w="0"/>
        </p:spPr>
        <p:txBody>
          <a:bodyPr wrap="square" lIns="274320" rIns="274320" tIns="91440" bIns="91440"/>
          <a:p>
            <a:pPr algn="ctr"/>
            <a:r>
              <a:rPr sz="2800" b="1" lang="en-US">
                <a:solidFill>
                  <a:srgbClr val="00FF87"/>
                </a:solidFill>
                <a:latin typeface="Microsoft YaHei"/>
              </a:rPr>
              <a:t>答案：ด — ด เด็ก（中辅音）✅</a:t>
            </a:r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>
  <p:cSld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12192000" cy="6858000"/>
          <a:chOff x="0" y="0"/>
          <a:chExt cx="12192000" cy="6858000"/>
        </a:xfrm>
      </p:grpSpPr>
      <p:sp>
        <p:nvSpPr>
          <p:cNvPr id="0" name="Text"/>
          <p:cNvSpPr txBox="1"/>
          <p:nvPr/>
        </p:nvSpPr>
        <p:spPr>
          <a:xfrm>
            <a:off x="731520" y="457200"/>
            <a:ext cx="10698480" cy="1097280"/>
          </a:xfrm>
          <a:prstGeom prst="rect">
            <a:avLst/>
          </a:prstGeom>
        </p:spPr>
        <p:txBody>
          <a:bodyPr wrap="square"/>
          <a:p>
            <a:pPr algn="ctr"/>
            <a:r>
              <a:rPr sz="3000" b="1" lang="en-US">
                <a:solidFill>
                  <a:srgbClr val="FFD700"/>
                </a:solidFill>
                <a:latin typeface="Microsoft YaHei"/>
              </a:rPr>
              <a:t>🎮 消失的字母 · 第二轮</a:t>
            </a:r>
          </a:p>
        </p:txBody>
      </p:sp>
      <p:sp>
        <p:nvSpPr>
          <p:cNvPr id="0" name="Rect"/>
          <p:cNvSpPr/>
          <p:nvPr/>
        </p:nvSpPr>
        <p:spPr>
          <a:xfrm>
            <a:off x="731520" y="2286000"/>
            <a:ext cx="10698480" cy="1828800"/>
          </a:xfrm>
          <a:prstGeom prst="rect">
            <a:avLst/>
          </a:prstGeom>
          <a:solidFill>
            <a:srgbClr val="252542"/>
          </a:solidFill>
          <a:ln w="0"/>
        </p:spPr>
        <p:txBody>
          <a:bodyPr wrap="square" lIns="274320" rIns="274320" tIns="91440" bIns="91440"/>
          <a:p>
            <a:pPr algn="ctr"/>
            <a:r>
              <a:rPr sz="4400" b="1" lang="en-US">
                <a:solidFill>
                  <a:srgbClr val="FF6B9D"/>
                </a:solidFill>
                <a:latin typeface="Microsoft YaHei"/>
              </a:rPr>
              <a:t>ข      ฉ      ผ      ฝ      ศ      ส</a:t>
            </a:r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>
  <p:cSld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12192000" cy="6858000"/>
          <a:chOff x="0" y="0"/>
          <a:chExt cx="12192000" cy="6858000"/>
        </a:xfrm>
      </p:grpSpPr>
      <p:sp>
        <p:nvSpPr>
          <p:cNvPr id="0" name="Text"/>
          <p:cNvSpPr txBox="1"/>
          <p:nvPr/>
        </p:nvSpPr>
        <p:spPr>
          <a:xfrm>
            <a:off x="731520" y="457200"/>
            <a:ext cx="10698480" cy="1097280"/>
          </a:xfrm>
          <a:prstGeom prst="rect">
            <a:avLst/>
          </a:prstGeom>
        </p:spPr>
        <p:txBody>
          <a:bodyPr wrap="square"/>
          <a:p>
            <a:pPr algn="ctr"/>
            <a:r>
              <a:rPr sz="3000" b="1" lang="en-US">
                <a:solidFill>
                  <a:srgbClr val="FFD700"/>
                </a:solidFill>
                <a:latin typeface="Microsoft YaHei"/>
              </a:rPr>
              <a:t>🎮 消失的字母 · 第二轮</a:t>
            </a:r>
          </a:p>
        </p:txBody>
      </p:sp>
      <p:sp>
        <p:nvSpPr>
          <p:cNvPr id="0" name="Rect"/>
          <p:cNvSpPr/>
          <p:nvPr/>
        </p:nvSpPr>
        <p:spPr>
          <a:xfrm>
            <a:off x="731520" y="1828800"/>
            <a:ext cx="10698480" cy="1371600"/>
          </a:xfrm>
          <a:prstGeom prst="rect">
            <a:avLst/>
          </a:prstGeom>
          <a:solidFill>
            <a:srgbClr val="252542"/>
          </a:solidFill>
          <a:ln w="0"/>
        </p:spPr>
        <p:txBody>
          <a:bodyPr wrap="square" lIns="274320" rIns="274320" tIns="91440" bIns="91440"/>
          <a:p>
            <a:pPr algn="ctr"/>
            <a:r>
              <a:rPr sz="4400" b="1" lang="en-US">
                <a:solidFill>
                  <a:srgbClr val="FF6B9D"/>
                </a:solidFill>
                <a:latin typeface="Microsoft YaHei"/>
              </a:rPr>
              <a:t>◻︎      ฉ      ผ      ฝ      ศ      ส</a:t>
            </a:r>
          </a:p>
        </p:txBody>
      </p:sp>
      <p:sp>
        <p:nvSpPr>
          <p:cNvPr id="0" name="Rect"/>
          <p:cNvSpPr/>
          <p:nvPr/>
        </p:nvSpPr>
        <p:spPr>
          <a:xfrm>
            <a:off x="731520" y="3657600"/>
            <a:ext cx="10698480" cy="914400"/>
          </a:xfrm>
          <a:prstGeom prst="rect">
            <a:avLst/>
          </a:prstGeom>
          <a:solidFill>
            <a:srgbClr val="5E1B1B"/>
          </a:solidFill>
          <a:ln w="0"/>
        </p:spPr>
        <p:txBody>
          <a:bodyPr wrap="square" lIns="274320" rIns="274320" tIns="91440" bIns="91440"/>
          <a:p>
            <a:pPr algn="ctr"/>
            <a:r>
              <a:rPr sz="2800" b="1" lang="en-US">
                <a:solidFill>
                  <a:srgbClr val="FF6B9D"/>
                </a:solidFill>
                <a:latin typeface="Microsoft YaHei"/>
              </a:rPr>
              <a:t>答案：ข — ข ไข่（高辅音）✅</a:t>
            </a:r>
          </a:p>
        </p:txBody>
      </p:sp>
    </p:spTree>
  </p:cSld>
</p:sld>
</file>

<file path=ppt/theme/theme1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1A1A2E"/>
      </a:dk2>
      <a:lt2>
        <a:srgbClr val="EEECE1"/>
      </a:lt2>
      <a:accent1>
        <a:srgbClr val="00E5FF"/>
      </a:accent1>
      <a:accent2>
        <a:srgbClr val="FF6B9D"/>
      </a:accent2>
      <a:accent3>
        <a:srgbClr val="00FF87"/>
      </a:accent3>
      <a:accent4>
        <a:srgbClr val="FFD700"/>
      </a:accent4>
      <a:accent5>
        <a:srgbClr val="C07BFF"/>
      </a:accent5>
      <a:accent6>
        <a:srgbClr val="64B5F6"/>
      </a:accent6>
      <a:hlink>
        <a:srgbClr val="00E5FF"/>
      </a:hlink>
      <a:folHlink>
        <a:srgbClr val="FF6B9D"/>
      </a:folHlink>
    </a:clrScheme>
    <a:fontScheme name="Default">
      <a:majorFont>
        <a:latin typeface="Microsoft YaHei"/>
        <a:ea typeface="Microsoft YaHei"/>
      </a:majorFont>
      <a:minorFont>
        <a:latin typeface="Microsoft YaHei"/>
        <a:ea typeface="Microsoft YaHei"/>
      </a:minorFont>
    </a:fontScheme>
    <a:fmtScheme name="Default">
      <a:fillStyleLst>
        <a:solidFill>
          <a:srgbClr val="252542"/>
        </a:solidFill>
      </a:fillStyleLst>
      <a:lnStyleLst>
        <a:ln w="0">
          <a:solidFill>
            <a:srgbClr val="000000"/>
          </a:solidFill>
        </a:ln>
      </a:lnStyleLst>
      <a:effectStyleLst>
        <a:effectStyle>
          <a:effectLst/>
        </a:effectStyle>
      </a:effectStyleLst>
      <a:bgFillStyleLst>
        <a:solidFill>
          <a:srgbClr val="1A1A2E"/>
        </a:solidFill>
      </a:bgFillStyleLst>
    </a:fmtScheme>
  </a:themeElements>
</a:theme>
</file>

<file path=docProps/app.xml><?xml version="1.0" encoding="utf-8"?>
<Properties xmlns="http://schemas.openxmlformats.org/officeDocument/2006/extended-properties">
  <Application>Python PPTX Generator</Application>
  <Slides>37</Slide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title>低辅音第四课</dc:title>
  <dc:creator>张宝宝</dc:creator>
</cp:coreProperties>
</file>